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0" r:id="rId8"/>
    <p:sldId id="265" r:id="rId9"/>
    <p:sldId id="257" r:id="rId10"/>
    <p:sldId id="266" r:id="rId11"/>
    <p:sldId id="264"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5001898-DA00-4BD9-8FDD-1796CA2CBCE4}" type="datetimeFigureOut">
              <a:rPr lang="pl-PL" smtClean="0"/>
              <a:t>2015-05-06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19073281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5001898-DA00-4BD9-8FDD-1796CA2CBCE4}" type="datetimeFigureOut">
              <a:rPr lang="pl-PL" smtClean="0"/>
              <a:t>2015-05-06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26787551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5001898-DA00-4BD9-8FDD-1796CA2CBCE4}" type="datetimeFigureOut">
              <a:rPr lang="pl-PL" smtClean="0"/>
              <a:t>2015-05-06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5885997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5001898-DA00-4BD9-8FDD-1796CA2CBCE4}" type="datetimeFigureOut">
              <a:rPr lang="pl-PL" smtClean="0"/>
              <a:t>2015-05-06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8495309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5001898-DA00-4BD9-8FDD-1796CA2CBCE4}" type="datetimeFigureOut">
              <a:rPr lang="pl-PL" smtClean="0"/>
              <a:t>2015-05-06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19247270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5001898-DA00-4BD9-8FDD-1796CA2CBCE4}" type="datetimeFigureOut">
              <a:rPr lang="pl-PL" smtClean="0"/>
              <a:t>2015-05-06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11361836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5001898-DA00-4BD9-8FDD-1796CA2CBCE4}" type="datetimeFigureOut">
              <a:rPr lang="pl-PL" smtClean="0"/>
              <a:t>2015-05-06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23950184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5001898-DA00-4BD9-8FDD-1796CA2CBCE4}" type="datetimeFigureOut">
              <a:rPr lang="pl-PL" smtClean="0"/>
              <a:t>2015-05-06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34888365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5001898-DA00-4BD9-8FDD-1796CA2CBCE4}" type="datetimeFigureOut">
              <a:rPr lang="pl-PL" smtClean="0"/>
              <a:t>2015-05-06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14000716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5001898-DA00-4BD9-8FDD-1796CA2CBCE4}" type="datetimeFigureOut">
              <a:rPr lang="pl-PL" smtClean="0"/>
              <a:t>2015-05-06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12010627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5001898-DA00-4BD9-8FDD-1796CA2CBCE4}" type="datetimeFigureOut">
              <a:rPr lang="pl-PL" smtClean="0"/>
              <a:t>2015-05-06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C18CF60-D067-4A85-9E4A-A3ADEE64EAD2}" type="slidenum">
              <a:rPr lang="pl-PL" smtClean="0"/>
              <a:t>‹#›</a:t>
            </a:fld>
            <a:endParaRPr lang="pl-PL"/>
          </a:p>
        </p:txBody>
      </p:sp>
    </p:spTree>
    <p:extLst>
      <p:ext uri="{BB962C8B-B14F-4D97-AF65-F5344CB8AC3E}">
        <p14:creationId xmlns:p14="http://schemas.microsoft.com/office/powerpoint/2010/main" val="27487574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01898-DA00-4BD9-8FDD-1796CA2CBCE4}" type="datetimeFigureOut">
              <a:rPr lang="pl-PL" smtClean="0"/>
              <a:t>2015-05-06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8CF60-D067-4A85-9E4A-A3ADEE64EAD2}" type="slidenum">
              <a:rPr lang="pl-PL" smtClean="0"/>
              <a:t>‹#›</a:t>
            </a:fld>
            <a:endParaRPr lang="pl-PL"/>
          </a:p>
        </p:txBody>
      </p:sp>
    </p:spTree>
    <p:extLst>
      <p:ext uri="{BB962C8B-B14F-4D97-AF65-F5344CB8AC3E}">
        <p14:creationId xmlns:p14="http://schemas.microsoft.com/office/powerpoint/2010/main" val="86971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style>
          <a:lnRef idx="0">
            <a:scrgbClr r="0" g="0" b="0"/>
          </a:lnRef>
          <a:fillRef idx="1002">
            <a:schemeClr val="dk1"/>
          </a:fillRef>
          <a:effectRef idx="0">
            <a:scrgbClr r="0" g="0" b="0"/>
          </a:effectRef>
          <a:fontRef idx="major"/>
        </p:style>
        <p:txBody>
          <a:bodyPr>
            <a:normAutofit/>
          </a:bodyPr>
          <a:lstStyle/>
          <a:p>
            <a:r>
              <a:rPr lang="en-GB" dirty="0" smtClean="0">
                <a:solidFill>
                  <a:srgbClr val="FF0000"/>
                </a:solidFill>
              </a:rPr>
              <a:t>Superstitions</a:t>
            </a:r>
            <a:r>
              <a:rPr lang="pl-PL" dirty="0" smtClean="0">
                <a:solidFill>
                  <a:srgbClr val="FF0000"/>
                </a:solidFill>
              </a:rPr>
              <a:t> in </a:t>
            </a:r>
            <a:r>
              <a:rPr lang="pl-PL" dirty="0" smtClean="0">
                <a:solidFill>
                  <a:srgbClr val="FF0000"/>
                </a:solidFill>
              </a:rPr>
              <a:t>Great Britain</a:t>
            </a:r>
            <a:endParaRPr lang="en-GB" dirty="0">
              <a:solidFill>
                <a:srgbClr val="FF0000"/>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144" y="1491031"/>
            <a:ext cx="3853787" cy="2424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896606"/>
            <a:ext cx="3142956" cy="209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051" y="1484784"/>
            <a:ext cx="397432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352" y="4292022"/>
            <a:ext cx="2756128" cy="226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3717033"/>
            <a:ext cx="188853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6286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0">
            <a:scrgbClr r="0" g="0" b="0"/>
          </a:lnRef>
          <a:fillRef idx="1002">
            <a:schemeClr val="dk1"/>
          </a:fillRef>
          <a:effectRef idx="0">
            <a:scrgbClr r="0" g="0" b="0"/>
          </a:effectRef>
          <a:fontRef idx="major"/>
        </p:style>
        <p:txBody>
          <a:bodyPr/>
          <a:lstStyle/>
          <a:p>
            <a:r>
              <a:rPr lang="pl-PL" dirty="0">
                <a:solidFill>
                  <a:srgbClr val="FF0000"/>
                </a:solidFill>
              </a:rPr>
              <a:t>Bad </a:t>
            </a:r>
            <a:r>
              <a:rPr lang="pl-PL" dirty="0" err="1">
                <a:solidFill>
                  <a:srgbClr val="FF0000"/>
                </a:solidFill>
              </a:rPr>
              <a:t>luck</a:t>
            </a:r>
            <a:endParaRPr lang="pl-PL" dirty="0">
              <a:solidFill>
                <a:srgbClr val="FF0000"/>
              </a:solidFill>
            </a:endParaRPr>
          </a:p>
        </p:txBody>
      </p:sp>
      <p:sp>
        <p:nvSpPr>
          <p:cNvPr id="3" name="Symbol zastępczy tekstu 2"/>
          <p:cNvSpPr>
            <a:spLocks noGrp="1"/>
          </p:cNvSpPr>
          <p:nvPr>
            <p:ph type="body" idx="1"/>
          </p:nvPr>
        </p:nvSpPr>
        <p:spPr/>
        <p:txBody>
          <a:bodyPr/>
          <a:lstStyle/>
          <a:p>
            <a:pPr algn="ctr"/>
            <a:r>
              <a:rPr lang="pl-PL" dirty="0" err="1" smtClean="0">
                <a:solidFill>
                  <a:srgbClr val="FF0000"/>
                </a:solidFill>
              </a:rPr>
              <a:t>Thirteen</a:t>
            </a:r>
            <a:endParaRPr lang="pl-PL" dirty="0">
              <a:solidFill>
                <a:srgbClr val="FF0000"/>
              </a:solidFill>
            </a:endParaRPr>
          </a:p>
        </p:txBody>
      </p:sp>
      <p:sp>
        <p:nvSpPr>
          <p:cNvPr id="4" name="Symbol zastępczy zawartości 3"/>
          <p:cNvSpPr>
            <a:spLocks noGrp="1"/>
          </p:cNvSpPr>
          <p:nvPr>
            <p:ph sz="half" idx="2"/>
          </p:nvPr>
        </p:nvSpPr>
        <p:spPr/>
        <p:txBody>
          <a:bodyPr/>
          <a:lstStyle/>
          <a:p>
            <a:r>
              <a:rPr lang="en-US" dirty="0"/>
              <a:t>The number thirteen is unlucky. Friday the thirteenth is a very unlucky day. Friday is considered to be an unlucky day because Jesus was crucified on a Friday</a:t>
            </a:r>
            <a:r>
              <a:rPr lang="en-US" dirty="0" smtClean="0"/>
              <a:t>.</a:t>
            </a:r>
            <a:endParaRPr lang="pl-PL" dirty="0" smtClean="0"/>
          </a:p>
          <a:p>
            <a:endParaRPr lang="pl-PL" dirty="0"/>
          </a:p>
        </p:txBody>
      </p:sp>
      <p:sp>
        <p:nvSpPr>
          <p:cNvPr id="5" name="Symbol zastępczy tekstu 4"/>
          <p:cNvSpPr>
            <a:spLocks noGrp="1"/>
          </p:cNvSpPr>
          <p:nvPr>
            <p:ph type="body" sz="quarter" idx="3"/>
          </p:nvPr>
        </p:nvSpPr>
        <p:spPr/>
        <p:txBody>
          <a:bodyPr>
            <a:normAutofit/>
          </a:bodyPr>
          <a:lstStyle/>
          <a:p>
            <a:pPr algn="ctr"/>
            <a:r>
              <a:rPr lang="en-US" dirty="0" smtClean="0">
                <a:solidFill>
                  <a:srgbClr val="FF0000"/>
                </a:solidFill>
              </a:rPr>
              <a:t>Shoes</a:t>
            </a:r>
            <a:r>
              <a:rPr lang="pl-PL" dirty="0">
                <a:solidFill>
                  <a:srgbClr val="FF0000"/>
                </a:solidFill>
              </a:rPr>
              <a:t>, </a:t>
            </a:r>
            <a:r>
              <a:rPr lang="pl-PL" dirty="0" err="1">
                <a:solidFill>
                  <a:srgbClr val="FF0000"/>
                </a:solidFill>
              </a:rPr>
              <a:t>stairs</a:t>
            </a:r>
            <a:endParaRPr lang="pl-PL" dirty="0">
              <a:solidFill>
                <a:srgbClr val="FF0000"/>
              </a:solidFill>
            </a:endParaRPr>
          </a:p>
        </p:txBody>
      </p:sp>
      <p:sp>
        <p:nvSpPr>
          <p:cNvPr id="6" name="Symbol zastępczy zawartości 5"/>
          <p:cNvSpPr>
            <a:spLocks noGrp="1"/>
          </p:cNvSpPr>
          <p:nvPr>
            <p:ph sz="quarter" idx="4"/>
          </p:nvPr>
        </p:nvSpPr>
        <p:spPr/>
        <p:txBody>
          <a:bodyPr/>
          <a:lstStyle/>
          <a:p>
            <a:r>
              <a:rPr lang="en-US" dirty="0"/>
              <a:t>Unlucky to put new shoes on the table</a:t>
            </a:r>
            <a:r>
              <a:rPr lang="en-US" dirty="0" smtClean="0"/>
              <a:t>.</a:t>
            </a:r>
            <a:endParaRPr lang="pl-PL" dirty="0" smtClean="0"/>
          </a:p>
          <a:p>
            <a:r>
              <a:rPr lang="en-US" dirty="0"/>
              <a:t>Unlucky to pass someone on the stairs.</a:t>
            </a:r>
            <a:endParaRPr lang="pl-P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381" y="4451532"/>
            <a:ext cx="1728192" cy="190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861048"/>
            <a:ext cx="3528392" cy="234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6109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style>
          <a:lnRef idx="0">
            <a:scrgbClr r="0" g="0" b="0"/>
          </a:lnRef>
          <a:fillRef idx="1002">
            <a:schemeClr val="dk1"/>
          </a:fillRef>
          <a:effectRef idx="0">
            <a:scrgbClr r="0" g="0" b="0"/>
          </a:effectRef>
          <a:fontRef idx="major"/>
        </p:style>
        <p:txBody>
          <a:bodyPr>
            <a:normAutofit/>
          </a:bodyPr>
          <a:lstStyle/>
          <a:p>
            <a:r>
              <a:rPr lang="pl-PL" sz="8800" dirty="0" err="1" smtClean="0">
                <a:solidFill>
                  <a:srgbClr val="FF0000"/>
                </a:solidFill>
              </a:rPr>
              <a:t>Thank</a:t>
            </a:r>
            <a:r>
              <a:rPr lang="pl-PL" sz="8800" dirty="0" smtClean="0">
                <a:solidFill>
                  <a:srgbClr val="FF0000"/>
                </a:solidFill>
              </a:rPr>
              <a:t> </a:t>
            </a:r>
            <a:r>
              <a:rPr lang="pl-PL" sz="8800" dirty="0" err="1" smtClean="0">
                <a:solidFill>
                  <a:srgbClr val="FF0000"/>
                </a:solidFill>
              </a:rPr>
              <a:t>you</a:t>
            </a:r>
            <a:r>
              <a:rPr lang="pl-PL" sz="8800" dirty="0" smtClean="0">
                <a:solidFill>
                  <a:srgbClr val="FF0000"/>
                </a:solidFill>
              </a:rPr>
              <a:t>!</a:t>
            </a:r>
            <a:endParaRPr lang="pl-PL" sz="8800" dirty="0">
              <a:solidFill>
                <a:srgbClr val="FF0000"/>
              </a:solidFill>
            </a:endParaRPr>
          </a:p>
        </p:txBody>
      </p:sp>
      <p:sp>
        <p:nvSpPr>
          <p:cNvPr id="3" name="Podtytuł 2"/>
          <p:cNvSpPr>
            <a:spLocks noGrp="1"/>
          </p:cNvSpPr>
          <p:nvPr>
            <p:ph type="subTitle" idx="1"/>
          </p:nvPr>
        </p:nvSpPr>
        <p:spPr>
          <a:xfrm>
            <a:off x="1371600" y="3886200"/>
            <a:ext cx="6400800" cy="694928"/>
          </a:xfrm>
        </p:spPr>
        <p:style>
          <a:lnRef idx="0">
            <a:schemeClr val="dk1"/>
          </a:lnRef>
          <a:fillRef idx="3">
            <a:schemeClr val="dk1"/>
          </a:fillRef>
          <a:effectRef idx="3">
            <a:schemeClr val="dk1"/>
          </a:effectRef>
          <a:fontRef idx="minor">
            <a:schemeClr val="lt1"/>
          </a:fontRef>
        </p:style>
        <p:txBody>
          <a:bodyPr>
            <a:noAutofit/>
          </a:bodyPr>
          <a:lstStyle/>
          <a:p>
            <a:r>
              <a:rPr lang="pl-PL" sz="4000" dirty="0" err="1" smtClean="0">
                <a:solidFill>
                  <a:schemeClr val="bg1"/>
                </a:solidFill>
              </a:rPr>
              <a:t>Made</a:t>
            </a:r>
            <a:r>
              <a:rPr lang="pl-PL" sz="4000" smtClean="0">
                <a:solidFill>
                  <a:schemeClr val="bg1"/>
                </a:solidFill>
              </a:rPr>
              <a:t> by </a:t>
            </a:r>
            <a:r>
              <a:rPr lang="pl-PL" sz="4000" dirty="0" smtClean="0">
                <a:solidFill>
                  <a:schemeClr val="bg1"/>
                </a:solidFill>
              </a:rPr>
              <a:t>: Oliwia Bulanda</a:t>
            </a:r>
            <a:endParaRPr lang="pl-PL" sz="4000" dirty="0">
              <a:solidFill>
                <a:schemeClr val="bg1"/>
              </a:solidFill>
            </a:endParaRPr>
          </a:p>
        </p:txBody>
      </p:sp>
    </p:spTree>
    <p:extLst>
      <p:ext uri="{BB962C8B-B14F-4D97-AF65-F5344CB8AC3E}">
        <p14:creationId xmlns:p14="http://schemas.microsoft.com/office/powerpoint/2010/main" val="4702450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1143000"/>
          </a:xfrm>
        </p:spPr>
        <p:style>
          <a:lnRef idx="0">
            <a:scrgbClr r="0" g="0" b="0"/>
          </a:lnRef>
          <a:fillRef idx="1002">
            <a:schemeClr val="dk1"/>
          </a:fillRef>
          <a:effectRef idx="0">
            <a:scrgbClr r="0" g="0" b="0"/>
          </a:effectRef>
          <a:fontRef idx="major"/>
        </p:style>
        <p:txBody>
          <a:bodyPr/>
          <a:lstStyle/>
          <a:p>
            <a:r>
              <a:rPr lang="en-GB" dirty="0" smtClean="0">
                <a:solidFill>
                  <a:srgbClr val="FF0000"/>
                </a:solidFill>
              </a:rPr>
              <a:t>Food Superstitions</a:t>
            </a:r>
            <a:endParaRPr lang="en-GB" dirty="0">
              <a:solidFill>
                <a:srgbClr val="FF0000"/>
              </a:solidFill>
            </a:endParaRPr>
          </a:p>
        </p:txBody>
      </p:sp>
      <p:sp>
        <p:nvSpPr>
          <p:cNvPr id="3" name="Symbol zastępczy tekstu 2"/>
          <p:cNvSpPr>
            <a:spLocks noGrp="1"/>
          </p:cNvSpPr>
          <p:nvPr>
            <p:ph type="body" idx="1"/>
          </p:nvPr>
        </p:nvSpPr>
        <p:spPr/>
        <p:txBody>
          <a:bodyPr/>
          <a:lstStyle/>
          <a:p>
            <a:pPr algn="ctr"/>
            <a:r>
              <a:rPr lang="pl-PL" dirty="0">
                <a:solidFill>
                  <a:srgbClr val="FF0000"/>
                </a:solidFill>
              </a:rPr>
              <a:t>B</a:t>
            </a:r>
            <a:r>
              <a:rPr lang="en-GB" dirty="0" smtClean="0">
                <a:solidFill>
                  <a:srgbClr val="FF0000"/>
                </a:solidFill>
              </a:rPr>
              <a:t>oiled egg</a:t>
            </a:r>
            <a:endParaRPr lang="en-GB" dirty="0">
              <a:solidFill>
                <a:srgbClr val="FF0000"/>
              </a:solidFill>
            </a:endParaRPr>
          </a:p>
        </p:txBody>
      </p:sp>
      <p:sp>
        <p:nvSpPr>
          <p:cNvPr id="4" name="Symbol zastępczy zawartości 3"/>
          <p:cNvSpPr>
            <a:spLocks noGrp="1"/>
          </p:cNvSpPr>
          <p:nvPr>
            <p:ph sz="half" idx="2"/>
          </p:nvPr>
        </p:nvSpPr>
        <p:spPr/>
        <p:txBody>
          <a:bodyPr/>
          <a:lstStyle/>
          <a:p>
            <a:r>
              <a:rPr lang="en-US" dirty="0" smtClean="0"/>
              <a:t>When finished eating a boiled egg, push the spoon through the bottom of the empty shell to let the devil </a:t>
            </a:r>
            <a:r>
              <a:rPr lang="en-US" dirty="0" smtClean="0"/>
              <a:t>out</a:t>
            </a:r>
            <a:r>
              <a:rPr lang="pl-PL" dirty="0" smtClean="0"/>
              <a:t>. </a:t>
            </a:r>
            <a:endParaRPr lang="pl-PL" dirty="0"/>
          </a:p>
        </p:txBody>
      </p:sp>
      <p:sp>
        <p:nvSpPr>
          <p:cNvPr id="5" name="Symbol zastępczy tekstu 4"/>
          <p:cNvSpPr>
            <a:spLocks noGrp="1"/>
          </p:cNvSpPr>
          <p:nvPr>
            <p:ph type="body" sz="quarter" idx="3"/>
          </p:nvPr>
        </p:nvSpPr>
        <p:spPr/>
        <p:txBody>
          <a:bodyPr/>
          <a:lstStyle/>
          <a:p>
            <a:pPr algn="ctr"/>
            <a:r>
              <a:rPr lang="pl-PL" dirty="0" err="1">
                <a:solidFill>
                  <a:srgbClr val="FF0000"/>
                </a:solidFill>
              </a:rPr>
              <a:t>B</a:t>
            </a:r>
            <a:r>
              <a:rPr lang="pl-PL" dirty="0" err="1" smtClean="0">
                <a:solidFill>
                  <a:srgbClr val="FF0000"/>
                </a:solidFill>
              </a:rPr>
              <a:t>read</a:t>
            </a:r>
            <a:endParaRPr lang="pl-PL" dirty="0">
              <a:solidFill>
                <a:srgbClr val="FF0000"/>
              </a:solidFill>
            </a:endParaRPr>
          </a:p>
        </p:txBody>
      </p:sp>
      <p:sp>
        <p:nvSpPr>
          <p:cNvPr id="6" name="Symbol zastępczy zawartości 5"/>
          <p:cNvSpPr>
            <a:spLocks noGrp="1"/>
          </p:cNvSpPr>
          <p:nvPr>
            <p:ph sz="quarter" idx="4"/>
          </p:nvPr>
        </p:nvSpPr>
        <p:spPr/>
        <p:txBody>
          <a:bodyPr/>
          <a:lstStyle/>
          <a:p>
            <a:r>
              <a:rPr lang="en-US" dirty="0" smtClean="0"/>
              <a:t>In Yorkshire, housewives used to believe that bread would not rise if there was a corpse (dead body) in the vicinity, and to cut off both ends of the loaf would make the Devil fly over the house!</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789040"/>
            <a:ext cx="2088232" cy="24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1276" y="4790742"/>
            <a:ext cx="2877108" cy="192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5238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0">
            <a:scrgbClr r="0" g="0" b="0"/>
          </a:lnRef>
          <a:fillRef idx="1002">
            <a:schemeClr val="dk1"/>
          </a:fillRef>
          <a:effectRef idx="0">
            <a:scrgbClr r="0" g="0" b="0"/>
          </a:effectRef>
          <a:fontRef idx="major"/>
        </p:style>
        <p:txBody>
          <a:bodyPr/>
          <a:lstStyle/>
          <a:p>
            <a:r>
              <a:rPr lang="pl-PL" dirty="0" err="1" smtClean="0">
                <a:solidFill>
                  <a:srgbClr val="FF0000"/>
                </a:solidFill>
              </a:rPr>
              <a:t>Table</a:t>
            </a:r>
            <a:r>
              <a:rPr lang="pl-PL" dirty="0" smtClean="0">
                <a:solidFill>
                  <a:srgbClr val="FF0000"/>
                </a:solidFill>
              </a:rPr>
              <a:t> </a:t>
            </a:r>
            <a:r>
              <a:rPr lang="pl-PL" dirty="0" err="1" smtClean="0">
                <a:solidFill>
                  <a:srgbClr val="FF0000"/>
                </a:solidFill>
              </a:rPr>
              <a:t>Superstitions</a:t>
            </a:r>
            <a:endParaRPr lang="pl-PL" dirty="0">
              <a:solidFill>
                <a:srgbClr val="FF0000"/>
              </a:solidFill>
            </a:endParaRPr>
          </a:p>
        </p:txBody>
      </p:sp>
      <p:sp>
        <p:nvSpPr>
          <p:cNvPr id="3" name="Symbol zastępczy tekstu 2"/>
          <p:cNvSpPr>
            <a:spLocks noGrp="1"/>
          </p:cNvSpPr>
          <p:nvPr>
            <p:ph type="body" idx="1"/>
          </p:nvPr>
        </p:nvSpPr>
        <p:spPr/>
        <p:txBody>
          <a:bodyPr/>
          <a:lstStyle/>
          <a:p>
            <a:pPr algn="ctr"/>
            <a:r>
              <a:rPr lang="pl-PL" dirty="0" err="1" smtClean="0">
                <a:solidFill>
                  <a:srgbClr val="FF0000"/>
                </a:solidFill>
              </a:rPr>
              <a:t>Knife</a:t>
            </a:r>
            <a:r>
              <a:rPr lang="pl-PL" dirty="0">
                <a:solidFill>
                  <a:srgbClr val="FF0000"/>
                </a:solidFill>
              </a:rPr>
              <a:t> and </a:t>
            </a:r>
            <a:r>
              <a:rPr lang="pl-PL" dirty="0" err="1">
                <a:solidFill>
                  <a:srgbClr val="FF0000"/>
                </a:solidFill>
              </a:rPr>
              <a:t>fork</a:t>
            </a:r>
            <a:endParaRPr lang="pl-PL" b="0" dirty="0">
              <a:solidFill>
                <a:srgbClr val="FF0000"/>
              </a:solidFill>
            </a:endParaRPr>
          </a:p>
        </p:txBody>
      </p:sp>
      <p:sp>
        <p:nvSpPr>
          <p:cNvPr id="4" name="Symbol zastępczy zawartości 3"/>
          <p:cNvSpPr>
            <a:spLocks noGrp="1"/>
          </p:cNvSpPr>
          <p:nvPr>
            <p:ph sz="half" idx="2"/>
          </p:nvPr>
        </p:nvSpPr>
        <p:spPr/>
        <p:txBody>
          <a:bodyPr/>
          <a:lstStyle/>
          <a:p>
            <a:r>
              <a:rPr lang="en-US" dirty="0"/>
              <a:t>If you drop a table knife expect a male visitor, if you drop a fork a female visitor.</a:t>
            </a:r>
            <a:endParaRPr lang="pl-PL" dirty="0"/>
          </a:p>
        </p:txBody>
      </p:sp>
      <p:sp>
        <p:nvSpPr>
          <p:cNvPr id="5" name="Symbol zastępczy tekstu 4"/>
          <p:cNvSpPr>
            <a:spLocks noGrp="1"/>
          </p:cNvSpPr>
          <p:nvPr>
            <p:ph type="body" sz="quarter" idx="3"/>
          </p:nvPr>
        </p:nvSpPr>
        <p:spPr/>
        <p:txBody>
          <a:bodyPr/>
          <a:lstStyle/>
          <a:p>
            <a:pPr algn="ctr"/>
            <a:r>
              <a:rPr lang="pl-PL" dirty="0" err="1" smtClean="0">
                <a:solidFill>
                  <a:srgbClr val="FF0000"/>
                </a:solidFill>
              </a:rPr>
              <a:t>Tablecloth</a:t>
            </a:r>
            <a:r>
              <a:rPr lang="pl-PL" dirty="0">
                <a:solidFill>
                  <a:srgbClr val="FF0000"/>
                </a:solidFill>
              </a:rPr>
              <a:t>, </a:t>
            </a:r>
            <a:r>
              <a:rPr lang="pl-PL" dirty="0" err="1">
                <a:solidFill>
                  <a:srgbClr val="FF0000"/>
                </a:solidFill>
              </a:rPr>
              <a:t>cutlery</a:t>
            </a:r>
            <a:endParaRPr lang="pl-PL" dirty="0">
              <a:solidFill>
                <a:srgbClr val="FF0000"/>
              </a:solidFill>
            </a:endParaRPr>
          </a:p>
        </p:txBody>
      </p:sp>
      <p:sp>
        <p:nvSpPr>
          <p:cNvPr id="6" name="Symbol zastępczy zawartości 5"/>
          <p:cNvSpPr>
            <a:spLocks noGrp="1"/>
          </p:cNvSpPr>
          <p:nvPr>
            <p:ph sz="quarter" idx="4"/>
          </p:nvPr>
        </p:nvSpPr>
        <p:spPr/>
        <p:txBody>
          <a:bodyPr/>
          <a:lstStyle/>
          <a:p>
            <a:r>
              <a:rPr lang="en-US" dirty="0"/>
              <a:t>Crossed cutlery on your plate and expect a quarrel</a:t>
            </a:r>
            <a:r>
              <a:rPr lang="en-US" dirty="0" smtClean="0"/>
              <a:t>.</a:t>
            </a:r>
            <a:endParaRPr lang="pl-PL" dirty="0" smtClean="0"/>
          </a:p>
          <a:p>
            <a:r>
              <a:rPr lang="en-US" dirty="0" smtClean="0"/>
              <a:t>Leave </a:t>
            </a:r>
            <a:r>
              <a:rPr lang="en-US" dirty="0"/>
              <a:t>a white tablecloth on a table overnight and expect a death.</a:t>
            </a: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645024"/>
            <a:ext cx="2376265" cy="237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3817543"/>
            <a:ext cx="1526506" cy="229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8185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0">
            <a:scrgbClr r="0" g="0" b="0"/>
          </a:lnRef>
          <a:fillRef idx="1002">
            <a:schemeClr val="dk1"/>
          </a:fillRef>
          <a:effectRef idx="0">
            <a:scrgbClr r="0" g="0" b="0"/>
          </a:effectRef>
          <a:fontRef idx="major"/>
        </p:style>
        <p:txBody>
          <a:bodyPr/>
          <a:lstStyle/>
          <a:p>
            <a:r>
              <a:rPr lang="pl-PL" dirty="0" err="1" smtClean="0">
                <a:solidFill>
                  <a:srgbClr val="FF0000"/>
                </a:solidFill>
              </a:rPr>
              <a:t>Animal</a:t>
            </a:r>
            <a:r>
              <a:rPr lang="pl-PL" dirty="0" smtClean="0">
                <a:solidFill>
                  <a:srgbClr val="FF0000"/>
                </a:solidFill>
              </a:rPr>
              <a:t> Superstitions-1</a:t>
            </a:r>
            <a:endParaRPr lang="pl-PL" dirty="0">
              <a:solidFill>
                <a:srgbClr val="FF0000"/>
              </a:solidFill>
            </a:endParaRPr>
          </a:p>
        </p:txBody>
      </p:sp>
      <p:sp>
        <p:nvSpPr>
          <p:cNvPr id="3" name="Symbol zastępczy tekstu 2"/>
          <p:cNvSpPr>
            <a:spLocks noGrp="1"/>
          </p:cNvSpPr>
          <p:nvPr>
            <p:ph type="body" idx="1"/>
          </p:nvPr>
        </p:nvSpPr>
        <p:spPr/>
        <p:txBody>
          <a:bodyPr/>
          <a:lstStyle/>
          <a:p>
            <a:pPr algn="ctr"/>
            <a:r>
              <a:rPr lang="pl-PL" dirty="0" err="1" smtClean="0">
                <a:solidFill>
                  <a:srgbClr val="FF0000"/>
                </a:solidFill>
              </a:rPr>
              <a:t>Bears</a:t>
            </a:r>
            <a:r>
              <a:rPr lang="pl-PL" dirty="0" smtClean="0">
                <a:solidFill>
                  <a:srgbClr val="FF0000"/>
                </a:solidFill>
              </a:rPr>
              <a:t>, </a:t>
            </a:r>
            <a:r>
              <a:rPr lang="pl-PL" dirty="0" err="1" smtClean="0">
                <a:solidFill>
                  <a:srgbClr val="FF0000"/>
                </a:solidFill>
              </a:rPr>
              <a:t>bats</a:t>
            </a:r>
            <a:r>
              <a:rPr lang="pl-PL" dirty="0" smtClean="0">
                <a:solidFill>
                  <a:srgbClr val="FF0000"/>
                </a:solidFill>
              </a:rPr>
              <a:t> </a:t>
            </a:r>
            <a:endParaRPr lang="pl-PL" dirty="0">
              <a:solidFill>
                <a:srgbClr val="FF0000"/>
              </a:solidFill>
            </a:endParaRPr>
          </a:p>
        </p:txBody>
      </p:sp>
      <p:sp>
        <p:nvSpPr>
          <p:cNvPr id="4" name="Symbol zastępczy zawartości 3"/>
          <p:cNvSpPr>
            <a:spLocks noGrp="1"/>
          </p:cNvSpPr>
          <p:nvPr>
            <p:ph sz="half" idx="2"/>
          </p:nvPr>
        </p:nvSpPr>
        <p:spPr/>
        <p:txBody>
          <a:bodyPr/>
          <a:lstStyle/>
          <a:p>
            <a:r>
              <a:rPr lang="en-US" dirty="0"/>
              <a:t>One ancient British superstition holds that if a child rides on a bear's back it will be protected from whooping-cough. </a:t>
            </a:r>
            <a:endParaRPr lang="pl-PL" dirty="0" smtClean="0"/>
          </a:p>
          <a:p>
            <a:r>
              <a:rPr lang="en-US" dirty="0" smtClean="0"/>
              <a:t>It </a:t>
            </a:r>
            <a:r>
              <a:rPr lang="en-US" dirty="0"/>
              <a:t>is said to be bad luck if you see bats flying and hear their cries.</a:t>
            </a:r>
            <a:endParaRPr lang="pl-PL" dirty="0"/>
          </a:p>
        </p:txBody>
      </p:sp>
      <p:sp>
        <p:nvSpPr>
          <p:cNvPr id="5" name="Symbol zastępczy tekstu 4"/>
          <p:cNvSpPr>
            <a:spLocks noGrp="1"/>
          </p:cNvSpPr>
          <p:nvPr>
            <p:ph type="body" sz="quarter" idx="3"/>
          </p:nvPr>
        </p:nvSpPr>
        <p:spPr/>
        <p:txBody>
          <a:bodyPr/>
          <a:lstStyle/>
          <a:p>
            <a:pPr algn="ctr"/>
            <a:r>
              <a:rPr lang="pl-PL" dirty="0" err="1">
                <a:solidFill>
                  <a:srgbClr val="FF0000"/>
                </a:solidFill>
              </a:rPr>
              <a:t>R</a:t>
            </a:r>
            <a:r>
              <a:rPr lang="pl-PL" dirty="0" err="1" smtClean="0">
                <a:solidFill>
                  <a:srgbClr val="FF0000"/>
                </a:solidFill>
              </a:rPr>
              <a:t>aven</a:t>
            </a:r>
            <a:endParaRPr lang="pl-PL" dirty="0">
              <a:solidFill>
                <a:srgbClr val="FF0000"/>
              </a:solidFill>
            </a:endParaRPr>
          </a:p>
        </p:txBody>
      </p:sp>
      <p:sp>
        <p:nvSpPr>
          <p:cNvPr id="6" name="Symbol zastępczy zawartości 5"/>
          <p:cNvSpPr>
            <a:spLocks noGrp="1"/>
          </p:cNvSpPr>
          <p:nvPr>
            <p:ph sz="quarter" idx="4"/>
          </p:nvPr>
        </p:nvSpPr>
        <p:spPr/>
        <p:txBody>
          <a:bodyPr/>
          <a:lstStyle/>
          <a:p>
            <a:r>
              <a:rPr lang="en-US" dirty="0"/>
              <a:t>In some parts of the UK meeting two or three Ravens together is considered really bad. One very English superstition concerns the tame Ravens at the Tower of London. It is believed if they leave then the crown of England will be lost.</a:t>
            </a: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499" y="4905610"/>
            <a:ext cx="1927804" cy="192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5512579"/>
            <a:ext cx="1728192" cy="1246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8613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0">
            <a:scrgbClr r="0" g="0" b="0"/>
          </a:lnRef>
          <a:fillRef idx="1002">
            <a:schemeClr val="dk1"/>
          </a:fillRef>
          <a:effectRef idx="0">
            <a:scrgbClr r="0" g="0" b="0"/>
          </a:effectRef>
          <a:fontRef idx="major"/>
        </p:style>
        <p:txBody>
          <a:bodyPr/>
          <a:lstStyle/>
          <a:p>
            <a:r>
              <a:rPr lang="pl-PL" dirty="0" err="1">
                <a:solidFill>
                  <a:srgbClr val="FF0000"/>
                </a:solidFill>
              </a:rPr>
              <a:t>Animal</a:t>
            </a:r>
            <a:r>
              <a:rPr lang="pl-PL" dirty="0">
                <a:solidFill>
                  <a:srgbClr val="FF0000"/>
                </a:solidFill>
              </a:rPr>
              <a:t> </a:t>
            </a:r>
            <a:r>
              <a:rPr lang="pl-PL" dirty="0" smtClean="0">
                <a:solidFill>
                  <a:srgbClr val="FF0000"/>
                </a:solidFill>
              </a:rPr>
              <a:t>Superstitions-2</a:t>
            </a:r>
            <a:endParaRPr lang="pl-PL" dirty="0">
              <a:solidFill>
                <a:srgbClr val="FF0000"/>
              </a:solidFill>
            </a:endParaRPr>
          </a:p>
        </p:txBody>
      </p:sp>
      <p:sp>
        <p:nvSpPr>
          <p:cNvPr id="3" name="Symbol zastępczy tekstu 2"/>
          <p:cNvSpPr>
            <a:spLocks noGrp="1"/>
          </p:cNvSpPr>
          <p:nvPr>
            <p:ph type="body" idx="1"/>
          </p:nvPr>
        </p:nvSpPr>
        <p:spPr/>
        <p:txBody>
          <a:bodyPr/>
          <a:lstStyle/>
          <a:p>
            <a:pPr algn="ctr"/>
            <a:r>
              <a:rPr lang="pl-PL" dirty="0" err="1">
                <a:solidFill>
                  <a:srgbClr val="FF0000"/>
                </a:solidFill>
              </a:rPr>
              <a:t>Sparrow</a:t>
            </a:r>
            <a:endParaRPr lang="pl-PL" dirty="0">
              <a:solidFill>
                <a:srgbClr val="FF0000"/>
              </a:solidFill>
            </a:endParaRPr>
          </a:p>
        </p:txBody>
      </p:sp>
      <p:sp>
        <p:nvSpPr>
          <p:cNvPr id="4" name="Symbol zastępczy zawartości 3"/>
          <p:cNvSpPr>
            <a:spLocks noGrp="1"/>
          </p:cNvSpPr>
          <p:nvPr>
            <p:ph sz="half" idx="2"/>
          </p:nvPr>
        </p:nvSpPr>
        <p:spPr/>
        <p:txBody>
          <a:bodyPr/>
          <a:lstStyle/>
          <a:p>
            <a:r>
              <a:rPr lang="en-US" dirty="0"/>
              <a:t>If a Sparrow enters a house it is an omen of death to one of the people who live there. In some areas it is believed that to avoid bad luck, any Sparrow caught must be immediately killed otherwise the person who caught it will die.</a:t>
            </a:r>
            <a:endParaRPr lang="pl-PL" dirty="0"/>
          </a:p>
        </p:txBody>
      </p:sp>
      <p:sp>
        <p:nvSpPr>
          <p:cNvPr id="5" name="Symbol zastępczy tekstu 4"/>
          <p:cNvSpPr>
            <a:spLocks noGrp="1"/>
          </p:cNvSpPr>
          <p:nvPr>
            <p:ph type="body" sz="quarter" idx="3"/>
          </p:nvPr>
        </p:nvSpPr>
        <p:spPr/>
        <p:txBody>
          <a:bodyPr/>
          <a:lstStyle/>
          <a:p>
            <a:pPr algn="ctr"/>
            <a:r>
              <a:rPr lang="pl-PL" dirty="0" smtClean="0">
                <a:solidFill>
                  <a:srgbClr val="FF0000"/>
                </a:solidFill>
              </a:rPr>
              <a:t>Black </a:t>
            </a:r>
            <a:r>
              <a:rPr lang="pl-PL" dirty="0">
                <a:solidFill>
                  <a:srgbClr val="FF0000"/>
                </a:solidFill>
              </a:rPr>
              <a:t>Rabbit </a:t>
            </a:r>
            <a:r>
              <a:rPr lang="pl-PL" dirty="0" smtClean="0">
                <a:solidFill>
                  <a:srgbClr val="FF0000"/>
                </a:solidFill>
              </a:rPr>
              <a:t>and White </a:t>
            </a:r>
            <a:r>
              <a:rPr lang="pl-PL" dirty="0">
                <a:solidFill>
                  <a:srgbClr val="FF0000"/>
                </a:solidFill>
              </a:rPr>
              <a:t>Rabbit</a:t>
            </a:r>
          </a:p>
        </p:txBody>
      </p:sp>
      <p:sp>
        <p:nvSpPr>
          <p:cNvPr id="6" name="Symbol zastępczy zawartości 5"/>
          <p:cNvSpPr>
            <a:spLocks noGrp="1"/>
          </p:cNvSpPr>
          <p:nvPr>
            <p:ph sz="quarter" idx="4"/>
          </p:nvPr>
        </p:nvSpPr>
        <p:spPr/>
        <p:txBody>
          <a:bodyPr>
            <a:normAutofit lnSpcReduction="10000"/>
          </a:bodyPr>
          <a:lstStyle/>
          <a:p>
            <a:r>
              <a:rPr lang="en-US" dirty="0"/>
              <a:t>In some areas black Rabbits are thought to host the souls of human beings. White Rabbits are said to be really witches and some believe that saying 'White Rabbit' on the first day of each month brings luck. A common lucky charm is a Rabbit's foot, but not for the Rabbit.</a:t>
            </a:r>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474" y="5201178"/>
            <a:ext cx="2049581" cy="137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750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0">
            <a:scrgbClr r="0" g="0" b="0"/>
          </a:lnRef>
          <a:fillRef idx="1002">
            <a:schemeClr val="dk1"/>
          </a:fillRef>
          <a:effectRef idx="0">
            <a:scrgbClr r="0" g="0" b="0"/>
          </a:effectRef>
          <a:fontRef idx="major"/>
        </p:style>
        <p:txBody>
          <a:bodyPr/>
          <a:lstStyle/>
          <a:p>
            <a:r>
              <a:rPr lang="pl-PL" dirty="0" err="1">
                <a:solidFill>
                  <a:srgbClr val="FF0000"/>
                </a:solidFill>
              </a:rPr>
              <a:t>Animal</a:t>
            </a:r>
            <a:r>
              <a:rPr lang="pl-PL" dirty="0">
                <a:solidFill>
                  <a:srgbClr val="FF0000"/>
                </a:solidFill>
              </a:rPr>
              <a:t> </a:t>
            </a:r>
            <a:r>
              <a:rPr lang="pl-PL" dirty="0" smtClean="0">
                <a:solidFill>
                  <a:srgbClr val="FF0000"/>
                </a:solidFill>
              </a:rPr>
              <a:t>Superstitions-3</a:t>
            </a:r>
            <a:endParaRPr lang="pl-PL" dirty="0">
              <a:solidFill>
                <a:srgbClr val="FF0000"/>
              </a:solidFill>
            </a:endParaRPr>
          </a:p>
        </p:txBody>
      </p:sp>
      <p:sp>
        <p:nvSpPr>
          <p:cNvPr id="3" name="Symbol zastępczy tekstu 2"/>
          <p:cNvSpPr>
            <a:spLocks noGrp="1"/>
          </p:cNvSpPr>
          <p:nvPr>
            <p:ph type="body" idx="1"/>
          </p:nvPr>
        </p:nvSpPr>
        <p:spPr>
          <a:xfrm>
            <a:off x="457200" y="1535113"/>
            <a:ext cx="8219256" cy="639762"/>
          </a:xfrm>
        </p:spPr>
        <p:txBody>
          <a:bodyPr/>
          <a:lstStyle/>
          <a:p>
            <a:pPr algn="ctr"/>
            <a:r>
              <a:rPr lang="pl-PL" dirty="0" err="1">
                <a:solidFill>
                  <a:srgbClr val="FF0000"/>
                </a:solidFill>
              </a:rPr>
              <a:t>Peacock</a:t>
            </a:r>
            <a:endParaRPr lang="pl-PL" dirty="0">
              <a:solidFill>
                <a:srgbClr val="FF0000"/>
              </a:solidFill>
            </a:endParaRPr>
          </a:p>
        </p:txBody>
      </p:sp>
      <p:sp>
        <p:nvSpPr>
          <p:cNvPr id="4" name="Symbol zastępczy zawartości 3"/>
          <p:cNvSpPr>
            <a:spLocks noGrp="1"/>
          </p:cNvSpPr>
          <p:nvPr>
            <p:ph sz="half" idx="2"/>
          </p:nvPr>
        </p:nvSpPr>
        <p:spPr>
          <a:xfrm>
            <a:off x="457200" y="2174875"/>
            <a:ext cx="8291264" cy="3951288"/>
          </a:xfrm>
        </p:spPr>
        <p:txBody>
          <a:bodyPr/>
          <a:lstStyle/>
          <a:p>
            <a:r>
              <a:rPr lang="en-US" dirty="0"/>
              <a:t>It is thought very unlucky to have the feathers of a Peacock within the home or handle anything made with them. This is possibly because of the eye shape present upon these feathers i.e. the Evil-Eye associated with wickedness.</a:t>
            </a:r>
            <a:endParaRPr lang="pl-PL" dirty="0"/>
          </a:p>
        </p:txBody>
      </p:sp>
      <p:sp>
        <p:nvSpPr>
          <p:cNvPr id="8" name="Symbol zastępczy tekstu 7"/>
          <p:cNvSpPr>
            <a:spLocks noGrp="1"/>
          </p:cNvSpPr>
          <p:nvPr>
            <p:ph type="body" sz="quarter" idx="3"/>
          </p:nvPr>
        </p:nvSpPr>
        <p:spPr>
          <a:xfrm>
            <a:off x="8604448" y="1535113"/>
            <a:ext cx="82352" cy="93687"/>
          </a:xfrm>
        </p:spPr>
        <p:txBody>
          <a:bodyPr>
            <a:normAutofit fontScale="25000" lnSpcReduction="20000"/>
          </a:bodyPr>
          <a:lstStyle/>
          <a:p>
            <a:endParaRPr lang="pl-PL" dirty="0"/>
          </a:p>
        </p:txBody>
      </p:sp>
      <p:sp>
        <p:nvSpPr>
          <p:cNvPr id="9" name="Symbol zastępczy zawartości 8"/>
          <p:cNvSpPr>
            <a:spLocks noGrp="1"/>
          </p:cNvSpPr>
          <p:nvPr>
            <p:ph sz="quarter" idx="4"/>
          </p:nvPr>
        </p:nvSpPr>
        <p:spPr>
          <a:xfrm>
            <a:off x="8604448" y="6021287"/>
            <a:ext cx="82352" cy="104875"/>
          </a:xfrm>
        </p:spPr>
        <p:txBody>
          <a:bodyPr>
            <a:normAutofit fontScale="25000" lnSpcReduction="20000"/>
          </a:bodyPr>
          <a:lstStyle/>
          <a:p>
            <a:endParaRPr lang="pl-P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9965" y="3789040"/>
            <a:ext cx="2946475" cy="221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695" y="3756604"/>
            <a:ext cx="1944216" cy="282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3217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style>
          <a:lnRef idx="0">
            <a:scrgbClr r="0" g="0" b="0"/>
          </a:lnRef>
          <a:fillRef idx="1002">
            <a:schemeClr val="dk1"/>
          </a:fillRef>
          <a:effectRef idx="0">
            <a:scrgbClr r="0" g="0" b="0"/>
          </a:effectRef>
          <a:fontRef idx="major"/>
        </p:style>
        <p:txBody>
          <a:bodyPr/>
          <a:lstStyle/>
          <a:p>
            <a:r>
              <a:rPr lang="en-GB" dirty="0" smtClean="0">
                <a:solidFill>
                  <a:srgbClr val="FF0000"/>
                </a:solidFill>
              </a:rPr>
              <a:t>Good luck</a:t>
            </a:r>
            <a:endParaRPr lang="en-GB" dirty="0">
              <a:solidFill>
                <a:srgbClr val="FF0000"/>
              </a:solidFill>
            </a:endParaRPr>
          </a:p>
        </p:txBody>
      </p:sp>
      <p:sp>
        <p:nvSpPr>
          <p:cNvPr id="5" name="Symbol zastępczy tekstu 4"/>
          <p:cNvSpPr>
            <a:spLocks noGrp="1"/>
          </p:cNvSpPr>
          <p:nvPr>
            <p:ph type="body" idx="1"/>
          </p:nvPr>
        </p:nvSpPr>
        <p:spPr/>
        <p:txBody>
          <a:bodyPr/>
          <a:lstStyle/>
          <a:p>
            <a:pPr algn="ctr"/>
            <a:r>
              <a:rPr lang="pl-PL" dirty="0" smtClean="0">
                <a:solidFill>
                  <a:srgbClr val="FF0000"/>
                </a:solidFill>
              </a:rPr>
              <a:t>Black </a:t>
            </a:r>
            <a:r>
              <a:rPr lang="pl-PL" dirty="0" err="1" smtClean="0">
                <a:solidFill>
                  <a:srgbClr val="FF0000"/>
                </a:solidFill>
              </a:rPr>
              <a:t>cat</a:t>
            </a:r>
            <a:r>
              <a:rPr lang="pl-PL" dirty="0">
                <a:solidFill>
                  <a:srgbClr val="FF0000"/>
                </a:solidFill>
              </a:rPr>
              <a:t>, </a:t>
            </a:r>
            <a:r>
              <a:rPr lang="pl-PL" dirty="0" err="1">
                <a:solidFill>
                  <a:srgbClr val="FF0000"/>
                </a:solidFill>
              </a:rPr>
              <a:t>touch</a:t>
            </a:r>
            <a:r>
              <a:rPr lang="pl-PL" dirty="0">
                <a:solidFill>
                  <a:srgbClr val="FF0000"/>
                </a:solidFill>
              </a:rPr>
              <a:t> </a:t>
            </a:r>
            <a:r>
              <a:rPr lang="pl-PL" dirty="0" err="1" smtClean="0">
                <a:solidFill>
                  <a:srgbClr val="FF0000"/>
                </a:solidFill>
              </a:rPr>
              <a:t>wood</a:t>
            </a:r>
            <a:r>
              <a:rPr lang="pl-PL" dirty="0">
                <a:solidFill>
                  <a:srgbClr val="FF0000"/>
                </a:solidFill>
              </a:rPr>
              <a:t>, </a:t>
            </a:r>
            <a:r>
              <a:rPr lang="pl-PL" dirty="0" err="1">
                <a:solidFill>
                  <a:srgbClr val="FF0000"/>
                </a:solidFill>
              </a:rPr>
              <a:t>clover</a:t>
            </a:r>
            <a:endParaRPr lang="pl-PL" dirty="0">
              <a:solidFill>
                <a:srgbClr val="FF0000"/>
              </a:solidFill>
            </a:endParaRPr>
          </a:p>
        </p:txBody>
      </p:sp>
      <p:sp>
        <p:nvSpPr>
          <p:cNvPr id="6" name="Symbol zastępczy zawartości 5"/>
          <p:cNvSpPr>
            <a:spLocks noGrp="1"/>
          </p:cNvSpPr>
          <p:nvPr>
            <p:ph sz="half" idx="2"/>
          </p:nvPr>
        </p:nvSpPr>
        <p:spPr/>
        <p:txBody>
          <a:bodyPr/>
          <a:lstStyle/>
          <a:p>
            <a:r>
              <a:rPr lang="en-US" dirty="0"/>
              <a:t>Lucky to meet a black cat</a:t>
            </a:r>
            <a:r>
              <a:rPr lang="en-US" dirty="0" smtClean="0"/>
              <a:t>.</a:t>
            </a:r>
            <a:endParaRPr lang="pl-PL" dirty="0" smtClean="0"/>
          </a:p>
          <a:p>
            <a:r>
              <a:rPr lang="en-US" dirty="0"/>
              <a:t>Lucky to touch wood. </a:t>
            </a:r>
            <a:endParaRPr lang="pl-PL" dirty="0" smtClean="0"/>
          </a:p>
          <a:p>
            <a:r>
              <a:rPr lang="en-US" dirty="0" smtClean="0"/>
              <a:t>Lucky </a:t>
            </a:r>
            <a:r>
              <a:rPr lang="en-US" dirty="0"/>
              <a:t>to find a clover plant with four leaves. </a:t>
            </a:r>
            <a:endParaRPr lang="pl-PL" dirty="0"/>
          </a:p>
        </p:txBody>
      </p:sp>
      <p:sp>
        <p:nvSpPr>
          <p:cNvPr id="7" name="Symbol zastępczy tekstu 6"/>
          <p:cNvSpPr>
            <a:spLocks noGrp="1"/>
          </p:cNvSpPr>
          <p:nvPr>
            <p:ph type="body" sz="quarter" idx="3"/>
          </p:nvPr>
        </p:nvSpPr>
        <p:spPr/>
        <p:txBody>
          <a:bodyPr/>
          <a:lstStyle/>
          <a:p>
            <a:pPr algn="ctr"/>
            <a:r>
              <a:rPr lang="pl-PL" dirty="0">
                <a:solidFill>
                  <a:srgbClr val="FF0000"/>
                </a:solidFill>
              </a:rPr>
              <a:t>White </a:t>
            </a:r>
            <a:r>
              <a:rPr lang="pl-PL" dirty="0" err="1">
                <a:solidFill>
                  <a:srgbClr val="FF0000"/>
                </a:solidFill>
              </a:rPr>
              <a:t>heather</a:t>
            </a:r>
            <a:r>
              <a:rPr lang="pl-PL" dirty="0">
                <a:solidFill>
                  <a:srgbClr val="FF0000"/>
                </a:solidFill>
              </a:rPr>
              <a:t> , </a:t>
            </a:r>
            <a:r>
              <a:rPr lang="pl-PL" dirty="0" err="1">
                <a:solidFill>
                  <a:srgbClr val="FF0000"/>
                </a:solidFill>
              </a:rPr>
              <a:t>horseshoe</a:t>
            </a:r>
            <a:r>
              <a:rPr lang="pl-PL" dirty="0">
                <a:solidFill>
                  <a:srgbClr val="FF0000"/>
                </a:solidFill>
              </a:rPr>
              <a:t> </a:t>
            </a:r>
          </a:p>
        </p:txBody>
      </p:sp>
      <p:sp>
        <p:nvSpPr>
          <p:cNvPr id="8" name="Symbol zastępczy zawartości 7"/>
          <p:cNvSpPr>
            <a:spLocks noGrp="1"/>
          </p:cNvSpPr>
          <p:nvPr>
            <p:ph sz="quarter" idx="4"/>
          </p:nvPr>
        </p:nvSpPr>
        <p:spPr/>
        <p:txBody>
          <a:bodyPr/>
          <a:lstStyle/>
          <a:p>
            <a:r>
              <a:rPr lang="pl-PL" dirty="0"/>
              <a:t>White </a:t>
            </a:r>
            <a:r>
              <a:rPr lang="pl-PL" dirty="0" err="1"/>
              <a:t>heather</a:t>
            </a:r>
            <a:r>
              <a:rPr lang="pl-PL" dirty="0"/>
              <a:t> </a:t>
            </a:r>
            <a:r>
              <a:rPr lang="pl-PL" dirty="0" err="1"/>
              <a:t>is</a:t>
            </a:r>
            <a:r>
              <a:rPr lang="pl-PL" dirty="0"/>
              <a:t> </a:t>
            </a:r>
            <a:r>
              <a:rPr lang="pl-PL" dirty="0" err="1" smtClean="0"/>
              <a:t>lucky</a:t>
            </a:r>
            <a:r>
              <a:rPr lang="pl-PL" dirty="0" smtClean="0"/>
              <a:t>.</a:t>
            </a:r>
          </a:p>
          <a:p>
            <a:r>
              <a:rPr lang="en-US" dirty="0"/>
              <a:t>A horseshoe over the door brings good luck. But the horseshoe needs to be the right way up. The luck runs out of the horseshoe if it is upside down.</a:t>
            </a:r>
            <a:endParaRPr lang="pl-P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836729"/>
            <a:ext cx="2556284" cy="255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517892"/>
            <a:ext cx="2103880" cy="188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0128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0">
            <a:scrgbClr r="0" g="0" b="0"/>
          </a:lnRef>
          <a:fillRef idx="1002">
            <a:schemeClr val="dk1"/>
          </a:fillRef>
          <a:effectRef idx="0">
            <a:scrgbClr r="0" g="0" b="0"/>
          </a:effectRef>
          <a:fontRef idx="major"/>
        </p:style>
        <p:txBody>
          <a:bodyPr/>
          <a:lstStyle/>
          <a:p>
            <a:r>
              <a:rPr lang="pl-PL" dirty="0" err="1">
                <a:solidFill>
                  <a:srgbClr val="FF0000"/>
                </a:solidFill>
              </a:rPr>
              <a:t>Good</a:t>
            </a:r>
            <a:r>
              <a:rPr lang="pl-PL" dirty="0">
                <a:solidFill>
                  <a:srgbClr val="FF0000"/>
                </a:solidFill>
              </a:rPr>
              <a:t> </a:t>
            </a:r>
            <a:r>
              <a:rPr lang="pl-PL" dirty="0" err="1">
                <a:solidFill>
                  <a:srgbClr val="FF0000"/>
                </a:solidFill>
              </a:rPr>
              <a:t>luck</a:t>
            </a:r>
            <a:endParaRPr lang="pl-PL" dirty="0">
              <a:solidFill>
                <a:srgbClr val="FF0000"/>
              </a:solidFill>
            </a:endParaRPr>
          </a:p>
        </p:txBody>
      </p:sp>
      <p:sp>
        <p:nvSpPr>
          <p:cNvPr id="3" name="Symbol zastępczy tekstu 2"/>
          <p:cNvSpPr>
            <a:spLocks noGrp="1"/>
          </p:cNvSpPr>
          <p:nvPr>
            <p:ph type="body" idx="1"/>
          </p:nvPr>
        </p:nvSpPr>
        <p:spPr/>
        <p:txBody>
          <a:bodyPr>
            <a:normAutofit/>
          </a:bodyPr>
          <a:lstStyle/>
          <a:p>
            <a:pPr algn="ctr"/>
            <a:r>
              <a:rPr lang="en-US" dirty="0">
                <a:solidFill>
                  <a:srgbClr val="FF0000"/>
                </a:solidFill>
              </a:rPr>
              <a:t>Horseshoes </a:t>
            </a:r>
            <a:r>
              <a:rPr lang="pl-PL" dirty="0" smtClean="0">
                <a:solidFill>
                  <a:srgbClr val="FF0000"/>
                </a:solidFill>
              </a:rPr>
              <a:t>, </a:t>
            </a:r>
            <a:r>
              <a:rPr lang="pl-PL" dirty="0" err="1" smtClean="0">
                <a:solidFill>
                  <a:srgbClr val="FF0000"/>
                </a:solidFill>
              </a:rPr>
              <a:t>white</a:t>
            </a:r>
            <a:r>
              <a:rPr lang="pl-PL" dirty="0" smtClean="0">
                <a:solidFill>
                  <a:srgbClr val="FF0000"/>
                </a:solidFill>
              </a:rPr>
              <a:t> </a:t>
            </a:r>
            <a:r>
              <a:rPr lang="pl-PL" dirty="0" err="1" smtClean="0">
                <a:solidFill>
                  <a:srgbClr val="FF0000"/>
                </a:solidFill>
              </a:rPr>
              <a:t>rabbits</a:t>
            </a:r>
            <a:endParaRPr lang="pl-PL" dirty="0">
              <a:solidFill>
                <a:srgbClr val="FF0000"/>
              </a:solidFill>
            </a:endParaRPr>
          </a:p>
        </p:txBody>
      </p:sp>
      <p:sp>
        <p:nvSpPr>
          <p:cNvPr id="4" name="Symbol zastępczy zawartości 3"/>
          <p:cNvSpPr>
            <a:spLocks noGrp="1"/>
          </p:cNvSpPr>
          <p:nvPr>
            <p:ph sz="half" idx="2"/>
          </p:nvPr>
        </p:nvSpPr>
        <p:spPr/>
        <p:txBody>
          <a:bodyPr/>
          <a:lstStyle/>
          <a:p>
            <a:r>
              <a:rPr lang="en-US" dirty="0"/>
              <a:t>Horseshoes are generally a sign of good luck and feature on many good luck cards</a:t>
            </a:r>
            <a:r>
              <a:rPr lang="en-US" dirty="0" smtClean="0"/>
              <a:t>.</a:t>
            </a:r>
            <a:endParaRPr lang="pl-PL" dirty="0" smtClean="0"/>
          </a:p>
          <a:p>
            <a:r>
              <a:rPr lang="en-US" dirty="0"/>
              <a:t>On the first day of the month it is lucky to say "white rabbits, white rabbits white rabbits," before uttering your first word of the day.</a:t>
            </a:r>
            <a:endParaRPr lang="pl-PL" dirty="0"/>
          </a:p>
        </p:txBody>
      </p:sp>
      <p:sp>
        <p:nvSpPr>
          <p:cNvPr id="5" name="Symbol zastępczy tekstu 4"/>
          <p:cNvSpPr>
            <a:spLocks noGrp="1"/>
          </p:cNvSpPr>
          <p:nvPr>
            <p:ph type="body" sz="quarter" idx="3"/>
          </p:nvPr>
        </p:nvSpPr>
        <p:spPr/>
        <p:txBody>
          <a:bodyPr/>
          <a:lstStyle/>
          <a:p>
            <a:pPr algn="ctr"/>
            <a:r>
              <a:rPr lang="pl-PL" dirty="0" err="1" smtClean="0">
                <a:solidFill>
                  <a:srgbClr val="FF0000"/>
                </a:solidFill>
              </a:rPr>
              <a:t>Leaves</a:t>
            </a:r>
            <a:r>
              <a:rPr lang="pl-PL" dirty="0" smtClean="0">
                <a:solidFill>
                  <a:srgbClr val="FF0000"/>
                </a:solidFill>
              </a:rPr>
              <a:t>, </a:t>
            </a:r>
            <a:r>
              <a:rPr lang="pl-PL" dirty="0" err="1" smtClean="0">
                <a:solidFill>
                  <a:srgbClr val="FF0000"/>
                </a:solidFill>
              </a:rPr>
              <a:t>moon</a:t>
            </a:r>
            <a:r>
              <a:rPr lang="pl-PL" dirty="0" smtClean="0">
                <a:solidFill>
                  <a:srgbClr val="FF0000"/>
                </a:solidFill>
              </a:rPr>
              <a:t> and </a:t>
            </a:r>
            <a:r>
              <a:rPr lang="pl-PL" dirty="0" err="1" smtClean="0">
                <a:solidFill>
                  <a:srgbClr val="FF0000"/>
                </a:solidFill>
              </a:rPr>
              <a:t>hair</a:t>
            </a:r>
            <a:r>
              <a:rPr lang="pl-PL" dirty="0" smtClean="0">
                <a:solidFill>
                  <a:srgbClr val="FF0000"/>
                </a:solidFill>
              </a:rPr>
              <a:t> </a:t>
            </a:r>
            <a:r>
              <a:rPr lang="pl-PL" dirty="0" err="1" smtClean="0">
                <a:solidFill>
                  <a:srgbClr val="FF0000"/>
                </a:solidFill>
              </a:rPr>
              <a:t>pocket</a:t>
            </a:r>
            <a:endParaRPr lang="pl-PL" dirty="0">
              <a:solidFill>
                <a:srgbClr val="FF0000"/>
              </a:solidFill>
            </a:endParaRPr>
          </a:p>
        </p:txBody>
      </p:sp>
      <p:sp>
        <p:nvSpPr>
          <p:cNvPr id="6" name="Symbol zastępczy zawartości 5"/>
          <p:cNvSpPr>
            <a:spLocks noGrp="1"/>
          </p:cNvSpPr>
          <p:nvPr>
            <p:ph sz="quarter" idx="4"/>
          </p:nvPr>
        </p:nvSpPr>
        <p:spPr/>
        <p:txBody>
          <a:bodyPr/>
          <a:lstStyle/>
          <a:p>
            <a:r>
              <a:rPr lang="en-US" dirty="0"/>
              <a:t>Catch falling leaves in Autumn and you will have good luck. Every leaf means a lucky </a:t>
            </a:r>
            <a:r>
              <a:rPr lang="en-US" dirty="0" smtClean="0"/>
              <a:t>month </a:t>
            </a:r>
            <a:r>
              <a:rPr lang="en-US" dirty="0"/>
              <a:t>next year</a:t>
            </a:r>
            <a:r>
              <a:rPr lang="en-US" dirty="0" smtClean="0"/>
              <a:t>.</a:t>
            </a:r>
            <a:endParaRPr lang="pl-PL" dirty="0" smtClean="0"/>
          </a:p>
          <a:p>
            <a:r>
              <a:rPr lang="en-US" dirty="0"/>
              <a:t>Cut your hair when the moon is waxing and you will have </a:t>
            </a:r>
            <a:r>
              <a:rPr lang="en-US" dirty="0" smtClean="0"/>
              <a:t>good </a:t>
            </a:r>
            <a:r>
              <a:rPr lang="en-US" dirty="0"/>
              <a:t>luck</a:t>
            </a:r>
            <a:r>
              <a:rPr lang="en-US" dirty="0" smtClean="0"/>
              <a:t>.</a:t>
            </a:r>
            <a:endParaRPr lang="pl-PL" dirty="0" smtClean="0"/>
          </a:p>
          <a:p>
            <a:r>
              <a:rPr lang="en-US" dirty="0"/>
              <a:t>Putting money in the pocket of new clothes brings good luck.</a:t>
            </a:r>
            <a:endParaRPr lang="pl-PL" dirty="0"/>
          </a:p>
        </p:txBody>
      </p:sp>
    </p:spTree>
    <p:extLst>
      <p:ext uri="{BB962C8B-B14F-4D97-AF65-F5344CB8AC3E}">
        <p14:creationId xmlns:p14="http://schemas.microsoft.com/office/powerpoint/2010/main" val="26969353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0">
            <a:scrgbClr r="0" g="0" b="0"/>
          </a:lnRef>
          <a:fillRef idx="1002">
            <a:schemeClr val="dk1"/>
          </a:fillRef>
          <a:effectRef idx="0">
            <a:scrgbClr r="0" g="0" b="0"/>
          </a:effectRef>
          <a:fontRef idx="major"/>
        </p:style>
        <p:txBody>
          <a:bodyPr/>
          <a:lstStyle/>
          <a:p>
            <a:r>
              <a:rPr lang="en-GB" dirty="0" smtClean="0">
                <a:solidFill>
                  <a:srgbClr val="FF0000"/>
                </a:solidFill>
              </a:rPr>
              <a:t>Bad luck</a:t>
            </a:r>
            <a:endParaRPr lang="en-GB" dirty="0">
              <a:solidFill>
                <a:srgbClr val="FF0000"/>
              </a:solidFill>
            </a:endParaRPr>
          </a:p>
        </p:txBody>
      </p:sp>
      <p:sp>
        <p:nvSpPr>
          <p:cNvPr id="3" name="Symbol zastępczy tekstu 2"/>
          <p:cNvSpPr>
            <a:spLocks noGrp="1"/>
          </p:cNvSpPr>
          <p:nvPr>
            <p:ph type="body" idx="1"/>
          </p:nvPr>
        </p:nvSpPr>
        <p:spPr/>
        <p:txBody>
          <a:bodyPr>
            <a:normAutofit/>
          </a:bodyPr>
          <a:lstStyle/>
          <a:p>
            <a:pPr algn="ctr"/>
            <a:r>
              <a:rPr lang="en-US" dirty="0" smtClean="0">
                <a:solidFill>
                  <a:srgbClr val="FF0000"/>
                </a:solidFill>
              </a:rPr>
              <a:t>Ladder</a:t>
            </a:r>
            <a:r>
              <a:rPr lang="pl-PL" dirty="0" smtClean="0">
                <a:solidFill>
                  <a:srgbClr val="FF0000"/>
                </a:solidFill>
              </a:rPr>
              <a:t>, </a:t>
            </a:r>
            <a:r>
              <a:rPr lang="pl-PL" dirty="0" err="1" smtClean="0">
                <a:solidFill>
                  <a:srgbClr val="FF0000"/>
                </a:solidFill>
              </a:rPr>
              <a:t>mirrors</a:t>
            </a:r>
            <a:endParaRPr lang="pl-PL" dirty="0">
              <a:solidFill>
                <a:srgbClr val="FF0000"/>
              </a:solidFill>
            </a:endParaRPr>
          </a:p>
        </p:txBody>
      </p:sp>
      <p:sp>
        <p:nvSpPr>
          <p:cNvPr id="4" name="Symbol zastępczy zawartości 3"/>
          <p:cNvSpPr>
            <a:spLocks noGrp="1"/>
          </p:cNvSpPr>
          <p:nvPr>
            <p:ph sz="half" idx="2"/>
          </p:nvPr>
        </p:nvSpPr>
        <p:spPr/>
        <p:txBody>
          <a:bodyPr/>
          <a:lstStyle/>
          <a:p>
            <a:r>
              <a:rPr lang="en-US" dirty="0"/>
              <a:t>Unlucky to walk underneath a ladder</a:t>
            </a:r>
            <a:r>
              <a:rPr lang="en-US" dirty="0" smtClean="0"/>
              <a:t>.</a:t>
            </a:r>
            <a:endParaRPr lang="pl-PL" dirty="0" smtClean="0"/>
          </a:p>
          <a:p>
            <a:r>
              <a:rPr lang="en-US" dirty="0"/>
              <a:t>Seven years bad luck to break a mirror. The superstition is supposed to have originated in ancient times, when mirrors were considered to be tools of the gods.</a:t>
            </a:r>
            <a:endParaRPr lang="pl-PL" dirty="0"/>
          </a:p>
        </p:txBody>
      </p:sp>
      <p:sp>
        <p:nvSpPr>
          <p:cNvPr id="5" name="Symbol zastępczy tekstu 4"/>
          <p:cNvSpPr>
            <a:spLocks noGrp="1"/>
          </p:cNvSpPr>
          <p:nvPr>
            <p:ph type="body" sz="quarter" idx="3"/>
          </p:nvPr>
        </p:nvSpPr>
        <p:spPr/>
        <p:txBody>
          <a:bodyPr/>
          <a:lstStyle/>
          <a:p>
            <a:pPr algn="ctr"/>
            <a:r>
              <a:rPr lang="pl-PL" dirty="0" err="1" smtClean="0">
                <a:solidFill>
                  <a:srgbClr val="FF0000"/>
                </a:solidFill>
              </a:rPr>
              <a:t>Magpie</a:t>
            </a:r>
            <a:r>
              <a:rPr lang="pl-PL" dirty="0" smtClean="0">
                <a:solidFill>
                  <a:srgbClr val="FF0000"/>
                </a:solidFill>
              </a:rPr>
              <a:t>, salt, </a:t>
            </a:r>
            <a:r>
              <a:rPr lang="pl-PL" dirty="0" err="1" smtClean="0">
                <a:solidFill>
                  <a:srgbClr val="FF0000"/>
                </a:solidFill>
              </a:rPr>
              <a:t>umbrella</a:t>
            </a:r>
            <a:endParaRPr lang="pl-PL" dirty="0">
              <a:solidFill>
                <a:srgbClr val="FF0000"/>
              </a:solidFill>
            </a:endParaRPr>
          </a:p>
        </p:txBody>
      </p:sp>
      <p:sp>
        <p:nvSpPr>
          <p:cNvPr id="6" name="Symbol zastępczy zawartości 5"/>
          <p:cNvSpPr>
            <a:spLocks noGrp="1"/>
          </p:cNvSpPr>
          <p:nvPr>
            <p:ph sz="quarter" idx="4"/>
          </p:nvPr>
        </p:nvSpPr>
        <p:spPr/>
        <p:txBody>
          <a:bodyPr/>
          <a:lstStyle/>
          <a:p>
            <a:r>
              <a:rPr lang="en-US" dirty="0"/>
              <a:t>Unlucky to see one magpie, lucky to see two, etc</a:t>
            </a:r>
            <a:r>
              <a:rPr lang="en-US" dirty="0" smtClean="0"/>
              <a:t>..</a:t>
            </a:r>
            <a:endParaRPr lang="pl-PL" dirty="0" smtClean="0"/>
          </a:p>
          <a:p>
            <a:r>
              <a:rPr lang="en-US" dirty="0"/>
              <a:t>Unlucky to spill salt. If you do, you must throw it over your shoulder to counteract the bad luck</a:t>
            </a:r>
            <a:r>
              <a:rPr lang="en-US" dirty="0" smtClean="0"/>
              <a:t>.</a:t>
            </a:r>
            <a:endParaRPr lang="pl-PL" dirty="0" smtClean="0"/>
          </a:p>
          <a:p>
            <a:r>
              <a:rPr lang="en-US" dirty="0"/>
              <a:t>Unlucky to open an umbrella in doors.</a:t>
            </a:r>
            <a:endParaRPr lang="pl-PL"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303409"/>
            <a:ext cx="2495600" cy="149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0773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707</Words>
  <Application>Microsoft Office PowerPoint</Application>
  <PresentationFormat>Pokaz na ekranie (4:3)</PresentationFormat>
  <Paragraphs>58</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Superstitions in Great Britain</vt:lpstr>
      <vt:lpstr>Food Superstitions</vt:lpstr>
      <vt:lpstr>Table Superstitions</vt:lpstr>
      <vt:lpstr>Animal Superstitions-1</vt:lpstr>
      <vt:lpstr>Animal Superstitions-2</vt:lpstr>
      <vt:lpstr>Animal Superstitions-3</vt:lpstr>
      <vt:lpstr>Good luck</vt:lpstr>
      <vt:lpstr>Good luck</vt:lpstr>
      <vt:lpstr>Bad luck</vt:lpstr>
      <vt:lpstr>Bad luck</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Przesądy w Anglii</dc:title>
  <dc:creator>Stanowisko-2</dc:creator>
  <cp:lastModifiedBy>Stanowisko-6</cp:lastModifiedBy>
  <cp:revision>16</cp:revision>
  <dcterms:created xsi:type="dcterms:W3CDTF">2015-03-24T14:10:30Z</dcterms:created>
  <dcterms:modified xsi:type="dcterms:W3CDTF">2015-05-06T12:16:55Z</dcterms:modified>
</cp:coreProperties>
</file>