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>
        <p:scale>
          <a:sx n="71" d="100"/>
          <a:sy n="71" d="100"/>
        </p:scale>
        <p:origin x="-13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285852" y="1785926"/>
            <a:ext cx="6643734" cy="14287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l-PL" sz="9600" dirty="0" smtClean="0">
                <a:solidFill>
                  <a:srgbClr val="00B0F0"/>
                </a:solidFill>
                <a:latin typeface="Comic Sans MS" pitchFamily="66" charset="0"/>
              </a:rPr>
              <a:t>Matematyka</a:t>
            </a:r>
            <a:r>
              <a:rPr lang="pl-PL" sz="8000" dirty="0" smtClean="0">
                <a:latin typeface="Comic Sans MS" pitchFamily="66" charset="0"/>
              </a:rPr>
              <a:t> </a:t>
            </a:r>
            <a:endParaRPr lang="pl-PL" sz="8000" dirty="0">
              <a:latin typeface="Comic Sans MS" pitchFamily="66" charset="0"/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714480" y="3286124"/>
            <a:ext cx="5214974" cy="78581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4000" dirty="0" smtClean="0">
                <a:solidFill>
                  <a:srgbClr val="00B0F0"/>
                </a:solidFill>
                <a:latin typeface="Comic Sans MS" pitchFamily="66" charset="0"/>
              </a:rPr>
              <a:t>Dlaczego jest </a:t>
            </a:r>
            <a:r>
              <a:rPr lang="pl-PL" sz="4000" dirty="0" smtClean="0">
                <a:solidFill>
                  <a:srgbClr val="00B0F0"/>
                </a:solidFill>
                <a:latin typeface="Comic Sans MS" pitchFamily="66" charset="0"/>
              </a:rPr>
              <a:t>interesująca</a:t>
            </a:r>
            <a:r>
              <a:rPr lang="pl-PL" sz="4000" dirty="0" smtClean="0">
                <a:solidFill>
                  <a:srgbClr val="00B0F0"/>
                </a:solidFill>
                <a:latin typeface="Comic Sans MS" pitchFamily="66" charset="0"/>
              </a:rPr>
              <a:t>?</a:t>
            </a:r>
            <a:endParaRPr lang="pl-PL" sz="4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4282" y="3571876"/>
            <a:ext cx="2714644" cy="5667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pl-PL" sz="3200" dirty="0" smtClean="0">
                <a:latin typeface="Comic Sans MS" pitchFamily="66" charset="0"/>
              </a:rPr>
              <a:t>Matematyka</a:t>
            </a:r>
            <a:endParaRPr lang="pl-PL" sz="3200" dirty="0">
              <a:latin typeface="Comic Sans MS" pitchFamily="66" charset="0"/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3357554" y="4286256"/>
            <a:ext cx="3000364" cy="192882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1800" dirty="0" smtClean="0">
                <a:latin typeface="Comic Sans MS" pitchFamily="66" charset="0"/>
              </a:rPr>
              <a:t>Matematyka to bardzo </a:t>
            </a:r>
            <a:r>
              <a:rPr lang="pl-PL" sz="1800" dirty="0" smtClean="0">
                <a:latin typeface="Comic Sans MS" pitchFamily="66" charset="0"/>
              </a:rPr>
              <a:t>ciekawy</a:t>
            </a:r>
            <a:r>
              <a:rPr lang="pl-PL" sz="1800" dirty="0" smtClean="0">
                <a:latin typeface="Comic Sans MS" pitchFamily="66" charset="0"/>
              </a:rPr>
              <a:t> </a:t>
            </a:r>
            <a:r>
              <a:rPr lang="pl-PL" sz="1800" dirty="0" smtClean="0">
                <a:latin typeface="Comic Sans MS" pitchFamily="66" charset="0"/>
              </a:rPr>
              <a:t>i </a:t>
            </a:r>
            <a:r>
              <a:rPr lang="pl-PL" sz="1800" dirty="0" smtClean="0">
                <a:latin typeface="Comic Sans MS" pitchFamily="66" charset="0"/>
              </a:rPr>
              <a:t>przydatny w </a:t>
            </a:r>
            <a:r>
              <a:rPr lang="pl-PL" sz="1800" dirty="0" smtClean="0">
                <a:latin typeface="Comic Sans MS" pitchFamily="66" charset="0"/>
              </a:rPr>
              <a:t>życiu </a:t>
            </a:r>
            <a:r>
              <a:rPr lang="pl-PL" sz="1800" dirty="0" smtClean="0">
                <a:latin typeface="Comic Sans MS" pitchFamily="66" charset="0"/>
              </a:rPr>
              <a:t>przedmiot. Trzeba </a:t>
            </a:r>
            <a:r>
              <a:rPr lang="pl-PL" sz="1800" dirty="0" smtClean="0">
                <a:latin typeface="Comic Sans MS" pitchFamily="66" charset="0"/>
              </a:rPr>
              <a:t>go tylko bardziej poznać. </a:t>
            </a:r>
            <a:r>
              <a:rPr lang="pl-PL" sz="1800" dirty="0" smtClean="0">
                <a:latin typeface="Comic Sans MS" pitchFamily="66" charset="0"/>
              </a:rPr>
              <a:t>Pokażę Ci, </a:t>
            </a:r>
            <a:r>
              <a:rPr lang="pl-PL" sz="1800" dirty="0" smtClean="0">
                <a:latin typeface="Comic Sans MS" pitchFamily="66" charset="0"/>
              </a:rPr>
              <a:t>że matematyka jest </a:t>
            </a:r>
            <a:r>
              <a:rPr lang="pl-PL" sz="1800" dirty="0" smtClean="0">
                <a:latin typeface="Comic Sans MS" pitchFamily="66" charset="0"/>
              </a:rPr>
              <a:t>super!</a:t>
            </a:r>
            <a:endParaRPr lang="pl-PL" sz="1800" dirty="0">
              <a:latin typeface="Comic Sans MS" pitchFamily="66" charset="0"/>
            </a:endParaRPr>
          </a:p>
        </p:txBody>
      </p:sp>
      <p:pic>
        <p:nvPicPr>
          <p:cNvPr id="13" name="Symbol zastępczy obrazu 12" descr="mat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500" b="12500"/>
          <a:stretch>
            <a:fillRect/>
          </a:stretch>
        </p:blipFill>
        <p:spPr bwMode="auto">
          <a:xfrm>
            <a:off x="2714612" y="142853"/>
            <a:ext cx="4803791" cy="36028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pl-PL" sz="36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Figury jednobieżne, to </a:t>
            </a:r>
            <a:r>
              <a:rPr lang="pl-PL" sz="20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figury które można narysować bez odrywania ręki.</a:t>
            </a:r>
            <a:endParaRPr lang="pl-PL" sz="20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7" name="Symbol zastępczy zawartości 6" descr="4kon3d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2214554"/>
            <a:ext cx="4122020" cy="4154996"/>
          </a:xfrm>
        </p:spPr>
      </p:pic>
      <p:sp>
        <p:nvSpPr>
          <p:cNvPr id="16386" name="AutoShape 2" descr="http://logia.oeiizk.waw.pl/nowa/2wki/2kon3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Liczby lustrzane, to </a:t>
            </a:r>
            <a:r>
              <a:rPr lang="pl-PL" sz="22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liczby które jakby postawić między nimi lustro pasowały by do siebie.</a:t>
            </a:r>
            <a:endParaRPr lang="pl-PL" sz="22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sz="4000" dirty="0" smtClean="0">
                <a:latin typeface="Comic Sans MS" pitchFamily="66" charset="0"/>
              </a:rPr>
              <a:t>2678-8762</a:t>
            </a:r>
          </a:p>
          <a:p>
            <a:pPr>
              <a:buFont typeface="Wingdings" pitchFamily="2" charset="2"/>
              <a:buChar char="Ø"/>
            </a:pPr>
            <a:r>
              <a:rPr lang="pl-PL" sz="4000" dirty="0" smtClean="0">
                <a:latin typeface="Comic Sans MS" pitchFamily="66" charset="0"/>
              </a:rPr>
              <a:t>12345-54321</a:t>
            </a:r>
          </a:p>
          <a:p>
            <a:pPr>
              <a:buFont typeface="Wingdings" pitchFamily="2" charset="2"/>
              <a:buChar char="Ø"/>
            </a:pPr>
            <a:r>
              <a:rPr lang="pl-PL" sz="4000" dirty="0" smtClean="0">
                <a:latin typeface="Comic Sans MS" pitchFamily="66" charset="0"/>
              </a:rPr>
              <a:t>9995999-9995999</a:t>
            </a:r>
          </a:p>
          <a:p>
            <a:pPr>
              <a:buFont typeface="Wingdings" pitchFamily="2" charset="2"/>
              <a:buChar char="Ø"/>
            </a:pPr>
            <a:r>
              <a:rPr lang="pl-PL" sz="4000" dirty="0" smtClean="0">
                <a:latin typeface="Comic Sans MS" pitchFamily="66" charset="0"/>
              </a:rPr>
              <a:t>987654321-123456789</a:t>
            </a:r>
          </a:p>
          <a:p>
            <a:pPr>
              <a:buFont typeface="Wingdings" pitchFamily="2" charset="2"/>
              <a:buChar char="Ø"/>
            </a:pPr>
            <a:r>
              <a:rPr lang="pl-PL" sz="4000" dirty="0" smtClean="0">
                <a:latin typeface="Comic Sans MS" pitchFamily="66" charset="0"/>
              </a:rPr>
              <a:t>192837465-564738291</a:t>
            </a:r>
          </a:p>
          <a:p>
            <a:pPr>
              <a:buFont typeface="Wingdings" pitchFamily="2" charset="2"/>
              <a:buChar char="Ø"/>
            </a:pPr>
            <a:r>
              <a:rPr lang="pl-PL" sz="4000" dirty="0" smtClean="0">
                <a:latin typeface="Comic Sans MS" pitchFamily="66" charset="0"/>
              </a:rPr>
              <a:t>8765429-9245678</a:t>
            </a:r>
          </a:p>
          <a:p>
            <a:pPr>
              <a:buFont typeface="Wingdings" pitchFamily="2" charset="2"/>
              <a:buChar char="ü"/>
            </a:pPr>
            <a:endParaRPr lang="pl-PL" sz="5400" dirty="0" smtClean="0">
              <a:latin typeface="Comic Sans MS" pitchFamily="66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pl-PL" sz="3600" dirty="0" smtClean="0">
                <a:solidFill>
                  <a:schemeClr val="bg2">
                    <a:lumMod val="50000"/>
                  </a:schemeClr>
                </a:solidFill>
              </a:rPr>
              <a:t>Liczby </a:t>
            </a:r>
            <a:r>
              <a:rPr lang="pl-PL" sz="3600" dirty="0" smtClean="0">
                <a:solidFill>
                  <a:schemeClr val="bg2">
                    <a:lumMod val="50000"/>
                  </a:schemeClr>
                </a:solidFill>
              </a:rPr>
              <a:t>doskonałe  </a:t>
            </a:r>
            <a:r>
              <a:rPr lang="pl-PL" sz="2000" dirty="0" smtClean="0">
                <a:solidFill>
                  <a:schemeClr val="bg2">
                    <a:lumMod val="50000"/>
                  </a:schemeClr>
                </a:solidFill>
              </a:rPr>
              <a:t>to liczby, które są sumą wszystkich swoich dzielników (z wyjątkiem samej siebie).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3200" dirty="0" smtClean="0">
                <a:latin typeface="Comic Sans MS" pitchFamily="66" charset="0"/>
              </a:rPr>
              <a:t>Dzielniki liczby 6 : 1,2,3. </a:t>
            </a:r>
          </a:p>
          <a:p>
            <a:pPr>
              <a:buNone/>
            </a:pPr>
            <a:r>
              <a:rPr lang="pl-PL" sz="3200" dirty="0" smtClean="0">
                <a:latin typeface="Comic Sans MS" pitchFamily="66" charset="0"/>
              </a:rPr>
              <a:t>             1+2+3=6</a:t>
            </a:r>
          </a:p>
          <a:p>
            <a:pPr>
              <a:buFont typeface="Wingdings" pitchFamily="2" charset="2"/>
              <a:buChar char="Ø"/>
            </a:pPr>
            <a:r>
              <a:rPr lang="pl-PL" sz="3200" dirty="0" smtClean="0">
                <a:latin typeface="Comic Sans MS" pitchFamily="66" charset="0"/>
              </a:rPr>
              <a:t>Dzielniki liczby 28:2,14,7,4,1</a:t>
            </a:r>
          </a:p>
          <a:p>
            <a:pPr>
              <a:buNone/>
            </a:pPr>
            <a:r>
              <a:rPr lang="pl-PL" sz="3200" dirty="0" smtClean="0">
                <a:latin typeface="Comic Sans MS" pitchFamily="66" charset="0"/>
              </a:rPr>
              <a:t>             2+14+7+4+1=28</a:t>
            </a:r>
          </a:p>
          <a:p>
            <a:pPr>
              <a:buFont typeface="Wingdings" pitchFamily="2" charset="2"/>
              <a:buChar char="Ø"/>
            </a:pPr>
            <a:r>
              <a:rPr lang="pl-PL" sz="3200" dirty="0" smtClean="0">
                <a:latin typeface="Comic Sans MS" pitchFamily="66" charset="0"/>
              </a:rPr>
              <a:t>Dzielniki liczby 496: 1,2,4,8,16,31,62,</a:t>
            </a:r>
          </a:p>
          <a:p>
            <a:pPr>
              <a:buNone/>
            </a:pPr>
            <a:r>
              <a:rPr lang="pl-PL" sz="3200" dirty="0" smtClean="0">
                <a:latin typeface="Comic Sans MS" pitchFamily="66" charset="0"/>
              </a:rPr>
              <a:t>124,248</a:t>
            </a:r>
          </a:p>
          <a:p>
            <a:pPr>
              <a:buNone/>
            </a:pPr>
            <a:r>
              <a:rPr lang="pl-PL" sz="3200" dirty="0" smtClean="0">
                <a:latin typeface="Comic Sans MS" pitchFamily="66" charset="0"/>
              </a:rPr>
              <a:t>             1+2+4+8+16+31+62+124+248=496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4000" dirty="0" smtClean="0">
                <a:solidFill>
                  <a:schemeClr val="bg2">
                    <a:lumMod val="50000"/>
                  </a:schemeClr>
                </a:solidFill>
              </a:rPr>
              <a:t>Liczby bliźniacze, to  </a:t>
            </a:r>
            <a:r>
              <a:rPr lang="pl-PL" sz="2000" dirty="0" smtClean="0">
                <a:solidFill>
                  <a:schemeClr val="bg2">
                    <a:lumMod val="50000"/>
                  </a:schemeClr>
                </a:solidFill>
              </a:rPr>
              <a:t>takie dwie liczby pierwsze, których różnica wynosi 2.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12 i 14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3456 i 3458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8981 i 8983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1 i 3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567890 i 567892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12345678 i 12345680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999999999990 i 999999999992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8765 i 8767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1111111111 i 1111111113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43932" cy="1143000"/>
          </a:xfrm>
        </p:spPr>
        <p:txBody>
          <a:bodyPr>
            <a:normAutofit/>
          </a:bodyPr>
          <a:lstStyle/>
          <a:p>
            <a:pPr algn="ctr"/>
            <a:r>
              <a:rPr lang="pl-PL" sz="7200" smtClean="0"/>
              <a:t>Bardzo </a:t>
            </a:r>
            <a:r>
              <a:rPr lang="pl-PL" sz="7200" smtClean="0"/>
              <a:t>dziękuję!</a:t>
            </a:r>
            <a:endParaRPr lang="pl-PL" sz="7200" dirty="0"/>
          </a:p>
        </p:txBody>
      </p:sp>
      <p:pic>
        <p:nvPicPr>
          <p:cNvPr id="4" name="Symbol zastępczy zawartości 3" descr="040_Paul_Nicklen_CanadaFrozen_mome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841460"/>
            <a:ext cx="7000924" cy="467219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133</Words>
  <Application>Microsoft Office PowerPoint</Application>
  <PresentationFormat>Pokaz na ekranie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Przepływ</vt:lpstr>
      <vt:lpstr>Matematyka </vt:lpstr>
      <vt:lpstr>Matematyka</vt:lpstr>
      <vt:lpstr>Figury jednobieżne, to figury które można narysować bez odrywania ręki.</vt:lpstr>
      <vt:lpstr>Liczby lustrzane, to liczby które jakby postawić między nimi lustro pasowały by do siebie.</vt:lpstr>
      <vt:lpstr>Liczby doskonałe  to liczby, które są sumą wszystkich swoich dzielników (z wyjątkiem samej siebie).</vt:lpstr>
      <vt:lpstr>    Liczby bliźniacze, to  takie dwie liczby pierwsze, których różnica wynosi 2. </vt:lpstr>
      <vt:lpstr>Bardzo dziękuję!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Matematyka </dc:title>
  <cp:lastModifiedBy>Edyta</cp:lastModifiedBy>
  <cp:revision>11</cp:revision>
  <dcterms:modified xsi:type="dcterms:W3CDTF">2015-05-08T05:18:25Z</dcterms:modified>
</cp:coreProperties>
</file>