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261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>
      <p:cViewPr>
        <p:scale>
          <a:sx n="76" d="100"/>
          <a:sy n="76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03F0F-9015-4F9A-95C0-D917E03E2E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A840C3F-AA9B-40E7-A24F-BC4E401B76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SYMETRIA</a:t>
          </a:r>
        </a:p>
      </dgm:t>
    </dgm:pt>
    <dgm:pt modelId="{644A1265-0CF9-4BBA-8C58-A01FFE53229E}" type="parTrans" cxnId="{8D0A189C-C469-4A21-8380-0791A5A3ED9F}">
      <dgm:prSet/>
      <dgm:spPr/>
    </dgm:pt>
    <dgm:pt modelId="{DDD540A4-4A58-4BDD-924D-533501FC78B1}" type="sibTrans" cxnId="{8D0A189C-C469-4A21-8380-0791A5A3ED9F}">
      <dgm:prSet/>
      <dgm:spPr/>
    </dgm:pt>
    <dgm:pt modelId="{3F054D17-11C7-49F5-8790-AE7B1F0DFF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hlinkClick xmlns:r="http://schemas.openxmlformats.org/officeDocument/2006/relationships" r:id="" action="ppaction://noaction"/>
            </a:rPr>
            <a:t>OSIOWA</a:t>
          </a:r>
          <a:endParaRPr kumimoji="0" lang="pl-PL" altLang="pl-PL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3BDBFA01-63D6-4CAD-BEA7-918860612FFB}" type="parTrans" cxnId="{8AED3E21-6EA7-40F7-BDB8-D81A04623995}">
      <dgm:prSet/>
      <dgm:spPr/>
    </dgm:pt>
    <dgm:pt modelId="{BD46FE1E-97C2-452A-A570-3B0E4D4B6B29}" type="sibTrans" cxnId="{8AED3E21-6EA7-40F7-BDB8-D81A04623995}">
      <dgm:prSet/>
      <dgm:spPr/>
    </dgm:pt>
    <dgm:pt modelId="{EF687894-099A-4888-914F-A7E0842AF75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hlinkClick xmlns:r="http://schemas.openxmlformats.org/officeDocument/2006/relationships" r:id="" action="ppaction://noaction"/>
            </a:rPr>
            <a:t>OBROTOWA</a:t>
          </a:r>
          <a:endParaRPr kumimoji="0" lang="pl-PL" altLang="pl-PL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19F42674-A70E-41E6-9BFD-3239A822DF65}" type="parTrans" cxnId="{8C01CAA1-FB2B-4465-8337-D9F228C43F69}">
      <dgm:prSet/>
      <dgm:spPr/>
    </dgm:pt>
    <dgm:pt modelId="{148C2863-5E76-4D5C-A886-E61132042D21}" type="sibTrans" cxnId="{8C01CAA1-FB2B-4465-8337-D9F228C43F69}">
      <dgm:prSet/>
      <dgm:spPr/>
    </dgm:pt>
    <dgm:pt modelId="{9403A296-6C33-47D5-901C-CE92E3B37A7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hlinkClick xmlns:r="http://schemas.openxmlformats.org/officeDocument/2006/relationships" r:id="" action="ppaction://noaction"/>
            </a:rPr>
            <a:t>ŚRODKOWA</a:t>
          </a:r>
          <a:endParaRPr kumimoji="0" lang="pl-PL" altLang="pl-PL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030A39A9-77EA-4DAF-8369-B7E1EFDA1907}" type="parTrans" cxnId="{E0770683-9AF9-416A-A15A-A68389EEE1BA}">
      <dgm:prSet/>
      <dgm:spPr/>
    </dgm:pt>
    <dgm:pt modelId="{81D028EB-C90C-40B2-9A9D-06A40F34B290}" type="sibTrans" cxnId="{E0770683-9AF9-416A-A15A-A68389EEE1BA}">
      <dgm:prSet/>
      <dgm:spPr/>
    </dgm:pt>
    <dgm:pt modelId="{1F68815F-6344-4726-BE36-C9E6965B591F}" type="pres">
      <dgm:prSet presAssocID="{DDB03F0F-9015-4F9A-95C0-D917E03E2E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5025FA-D40A-4793-8CC5-1F0F837078AA}" type="pres">
      <dgm:prSet presAssocID="{9A840C3F-AA9B-40E7-A24F-BC4E401B76F8}" presName="hierRoot1" presStyleCnt="0">
        <dgm:presLayoutVars>
          <dgm:hierBranch/>
        </dgm:presLayoutVars>
      </dgm:prSet>
      <dgm:spPr/>
    </dgm:pt>
    <dgm:pt modelId="{56918C82-76E0-4339-8030-09849630AF2F}" type="pres">
      <dgm:prSet presAssocID="{9A840C3F-AA9B-40E7-A24F-BC4E401B76F8}" presName="rootComposite1" presStyleCnt="0"/>
      <dgm:spPr/>
    </dgm:pt>
    <dgm:pt modelId="{90A9734B-4512-443C-AB49-EE74F2455323}" type="pres">
      <dgm:prSet presAssocID="{9A840C3F-AA9B-40E7-A24F-BC4E401B76F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0E7AC92-F96A-42CB-855A-CF7940C47E48}" type="pres">
      <dgm:prSet presAssocID="{9A840C3F-AA9B-40E7-A24F-BC4E401B76F8}" presName="rootConnector1" presStyleLbl="node1" presStyleIdx="0" presStyleCnt="0"/>
      <dgm:spPr/>
      <dgm:t>
        <a:bodyPr/>
        <a:lstStyle/>
        <a:p>
          <a:endParaRPr lang="pl-PL"/>
        </a:p>
      </dgm:t>
    </dgm:pt>
    <dgm:pt modelId="{6F7E9B86-F243-4084-B7E7-F301A730FE65}" type="pres">
      <dgm:prSet presAssocID="{9A840C3F-AA9B-40E7-A24F-BC4E401B76F8}" presName="hierChild2" presStyleCnt="0"/>
      <dgm:spPr/>
    </dgm:pt>
    <dgm:pt modelId="{88F4CFF6-B8F6-4434-BBAF-DA0CD1AC8E5A}" type="pres">
      <dgm:prSet presAssocID="{3BDBFA01-63D6-4CAD-BEA7-918860612FFB}" presName="Name35" presStyleLbl="parChTrans1D2" presStyleIdx="0" presStyleCnt="3"/>
      <dgm:spPr/>
    </dgm:pt>
    <dgm:pt modelId="{C50A963B-080A-4759-A526-61246056F7C1}" type="pres">
      <dgm:prSet presAssocID="{3F054D17-11C7-49F5-8790-AE7B1F0DFFF2}" presName="hierRoot2" presStyleCnt="0">
        <dgm:presLayoutVars>
          <dgm:hierBranch/>
        </dgm:presLayoutVars>
      </dgm:prSet>
      <dgm:spPr/>
    </dgm:pt>
    <dgm:pt modelId="{DBFC53D5-5676-433C-B9F6-A492A0869B5E}" type="pres">
      <dgm:prSet presAssocID="{3F054D17-11C7-49F5-8790-AE7B1F0DFFF2}" presName="rootComposite" presStyleCnt="0"/>
      <dgm:spPr/>
    </dgm:pt>
    <dgm:pt modelId="{1F80990F-4249-4B51-8882-3350FBD9EC70}" type="pres">
      <dgm:prSet presAssocID="{3F054D17-11C7-49F5-8790-AE7B1F0DFFF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B4EE541-71A2-4498-A530-8474E8540BCC}" type="pres">
      <dgm:prSet presAssocID="{3F054D17-11C7-49F5-8790-AE7B1F0DFFF2}" presName="rootConnector" presStyleLbl="node2" presStyleIdx="0" presStyleCnt="3"/>
      <dgm:spPr/>
      <dgm:t>
        <a:bodyPr/>
        <a:lstStyle/>
        <a:p>
          <a:endParaRPr lang="pl-PL"/>
        </a:p>
      </dgm:t>
    </dgm:pt>
    <dgm:pt modelId="{04BBD39D-9182-479F-B840-075D6CF23684}" type="pres">
      <dgm:prSet presAssocID="{3F054D17-11C7-49F5-8790-AE7B1F0DFFF2}" presName="hierChild4" presStyleCnt="0"/>
      <dgm:spPr/>
    </dgm:pt>
    <dgm:pt modelId="{C169DB7B-698E-414E-A4C1-65F8C878CBCA}" type="pres">
      <dgm:prSet presAssocID="{3F054D17-11C7-49F5-8790-AE7B1F0DFFF2}" presName="hierChild5" presStyleCnt="0"/>
      <dgm:spPr/>
    </dgm:pt>
    <dgm:pt modelId="{F9DD48D7-B566-45B8-8D1F-C339BF89BD50}" type="pres">
      <dgm:prSet presAssocID="{19F42674-A70E-41E6-9BFD-3239A822DF65}" presName="Name35" presStyleLbl="parChTrans1D2" presStyleIdx="1" presStyleCnt="3"/>
      <dgm:spPr/>
    </dgm:pt>
    <dgm:pt modelId="{AA97E9C1-6B59-4C01-80DE-934FCFE81E63}" type="pres">
      <dgm:prSet presAssocID="{EF687894-099A-4888-914F-A7E0842AF754}" presName="hierRoot2" presStyleCnt="0">
        <dgm:presLayoutVars>
          <dgm:hierBranch/>
        </dgm:presLayoutVars>
      </dgm:prSet>
      <dgm:spPr/>
    </dgm:pt>
    <dgm:pt modelId="{AB097076-43A9-4EB9-A0E6-9A652F8E0E6B}" type="pres">
      <dgm:prSet presAssocID="{EF687894-099A-4888-914F-A7E0842AF754}" presName="rootComposite" presStyleCnt="0"/>
      <dgm:spPr/>
    </dgm:pt>
    <dgm:pt modelId="{C7EB5594-6277-4716-B4E1-9E83B32C250D}" type="pres">
      <dgm:prSet presAssocID="{EF687894-099A-4888-914F-A7E0842AF75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77EE320-FD34-4C20-A185-C29046D8615B}" type="pres">
      <dgm:prSet presAssocID="{EF687894-099A-4888-914F-A7E0842AF754}" presName="rootConnector" presStyleLbl="node2" presStyleIdx="1" presStyleCnt="3"/>
      <dgm:spPr/>
      <dgm:t>
        <a:bodyPr/>
        <a:lstStyle/>
        <a:p>
          <a:endParaRPr lang="pl-PL"/>
        </a:p>
      </dgm:t>
    </dgm:pt>
    <dgm:pt modelId="{52595839-A4AD-44F4-82CB-FAB2D726D8B1}" type="pres">
      <dgm:prSet presAssocID="{EF687894-099A-4888-914F-A7E0842AF754}" presName="hierChild4" presStyleCnt="0"/>
      <dgm:spPr/>
    </dgm:pt>
    <dgm:pt modelId="{59A03E92-9887-497B-AF8E-B27978ADE2FF}" type="pres">
      <dgm:prSet presAssocID="{EF687894-099A-4888-914F-A7E0842AF754}" presName="hierChild5" presStyleCnt="0"/>
      <dgm:spPr/>
    </dgm:pt>
    <dgm:pt modelId="{1C022DC7-8235-43C9-B32D-9E5A1598F0A1}" type="pres">
      <dgm:prSet presAssocID="{030A39A9-77EA-4DAF-8369-B7E1EFDA1907}" presName="Name35" presStyleLbl="parChTrans1D2" presStyleIdx="2" presStyleCnt="3"/>
      <dgm:spPr/>
    </dgm:pt>
    <dgm:pt modelId="{451B287C-5643-4CAB-A582-3C71A2A09FE8}" type="pres">
      <dgm:prSet presAssocID="{9403A296-6C33-47D5-901C-CE92E3B37A7F}" presName="hierRoot2" presStyleCnt="0">
        <dgm:presLayoutVars>
          <dgm:hierBranch/>
        </dgm:presLayoutVars>
      </dgm:prSet>
      <dgm:spPr/>
    </dgm:pt>
    <dgm:pt modelId="{6BF52172-CC02-486A-ABE1-8BF92FE248B2}" type="pres">
      <dgm:prSet presAssocID="{9403A296-6C33-47D5-901C-CE92E3B37A7F}" presName="rootComposite" presStyleCnt="0"/>
      <dgm:spPr/>
    </dgm:pt>
    <dgm:pt modelId="{58451F06-F954-46BC-AF6D-FAFFF986F225}" type="pres">
      <dgm:prSet presAssocID="{9403A296-6C33-47D5-901C-CE92E3B37A7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ECF2CCF-1815-4658-89B2-7D787F5461D0}" type="pres">
      <dgm:prSet presAssocID="{9403A296-6C33-47D5-901C-CE92E3B37A7F}" presName="rootConnector" presStyleLbl="node2" presStyleIdx="2" presStyleCnt="3"/>
      <dgm:spPr/>
      <dgm:t>
        <a:bodyPr/>
        <a:lstStyle/>
        <a:p>
          <a:endParaRPr lang="pl-PL"/>
        </a:p>
      </dgm:t>
    </dgm:pt>
    <dgm:pt modelId="{C7006A3B-505F-4512-A3EF-63D2913BAE86}" type="pres">
      <dgm:prSet presAssocID="{9403A296-6C33-47D5-901C-CE92E3B37A7F}" presName="hierChild4" presStyleCnt="0"/>
      <dgm:spPr/>
    </dgm:pt>
    <dgm:pt modelId="{47163F55-6942-4429-9FA3-A751160B27A0}" type="pres">
      <dgm:prSet presAssocID="{9403A296-6C33-47D5-901C-CE92E3B37A7F}" presName="hierChild5" presStyleCnt="0"/>
      <dgm:spPr/>
    </dgm:pt>
    <dgm:pt modelId="{72E2FCEE-6964-4E14-BC87-9119C35CBC12}" type="pres">
      <dgm:prSet presAssocID="{9A840C3F-AA9B-40E7-A24F-BC4E401B76F8}" presName="hierChild3" presStyleCnt="0"/>
      <dgm:spPr/>
    </dgm:pt>
  </dgm:ptLst>
  <dgm:cxnLst>
    <dgm:cxn modelId="{8C01CAA1-FB2B-4465-8337-D9F228C43F69}" srcId="{9A840C3F-AA9B-40E7-A24F-BC4E401B76F8}" destId="{EF687894-099A-4888-914F-A7E0842AF754}" srcOrd="1" destOrd="0" parTransId="{19F42674-A70E-41E6-9BFD-3239A822DF65}" sibTransId="{148C2863-5E76-4D5C-A886-E61132042D21}"/>
    <dgm:cxn modelId="{E5120F4F-C37F-48E8-90D1-CE084DCA2FC1}" type="presOf" srcId="{DDB03F0F-9015-4F9A-95C0-D917E03E2EBA}" destId="{1F68815F-6344-4726-BE36-C9E6965B591F}" srcOrd="0" destOrd="0" presId="urn:microsoft.com/office/officeart/2005/8/layout/orgChart1"/>
    <dgm:cxn modelId="{023DF37C-9DE5-471A-A308-4627F695DA3B}" type="presOf" srcId="{19F42674-A70E-41E6-9BFD-3239A822DF65}" destId="{F9DD48D7-B566-45B8-8D1F-C339BF89BD50}" srcOrd="0" destOrd="0" presId="urn:microsoft.com/office/officeart/2005/8/layout/orgChart1"/>
    <dgm:cxn modelId="{06D79DDA-D7DF-42A6-9122-257D5D9BDD4F}" type="presOf" srcId="{3F054D17-11C7-49F5-8790-AE7B1F0DFFF2}" destId="{1F80990F-4249-4B51-8882-3350FBD9EC70}" srcOrd="0" destOrd="0" presId="urn:microsoft.com/office/officeart/2005/8/layout/orgChart1"/>
    <dgm:cxn modelId="{CA1F6E18-BF3E-49FC-8906-9BC7E4F873B6}" type="presOf" srcId="{9A840C3F-AA9B-40E7-A24F-BC4E401B76F8}" destId="{A0E7AC92-F96A-42CB-855A-CF7940C47E48}" srcOrd="1" destOrd="0" presId="urn:microsoft.com/office/officeart/2005/8/layout/orgChart1"/>
    <dgm:cxn modelId="{8D0A189C-C469-4A21-8380-0791A5A3ED9F}" srcId="{DDB03F0F-9015-4F9A-95C0-D917E03E2EBA}" destId="{9A840C3F-AA9B-40E7-A24F-BC4E401B76F8}" srcOrd="0" destOrd="0" parTransId="{644A1265-0CF9-4BBA-8C58-A01FFE53229E}" sibTransId="{DDD540A4-4A58-4BDD-924D-533501FC78B1}"/>
    <dgm:cxn modelId="{7021426A-C524-4AAF-B12D-B00555222EE6}" type="presOf" srcId="{3BDBFA01-63D6-4CAD-BEA7-918860612FFB}" destId="{88F4CFF6-B8F6-4434-BBAF-DA0CD1AC8E5A}" srcOrd="0" destOrd="0" presId="urn:microsoft.com/office/officeart/2005/8/layout/orgChart1"/>
    <dgm:cxn modelId="{DB4DCD4B-0723-433E-ACDD-E307A0AB581B}" type="presOf" srcId="{9403A296-6C33-47D5-901C-CE92E3B37A7F}" destId="{58451F06-F954-46BC-AF6D-FAFFF986F225}" srcOrd="0" destOrd="0" presId="urn:microsoft.com/office/officeart/2005/8/layout/orgChart1"/>
    <dgm:cxn modelId="{7FF4628B-DC8C-4DEB-8035-BF71BAF5DA92}" type="presOf" srcId="{EF687894-099A-4888-914F-A7E0842AF754}" destId="{B77EE320-FD34-4C20-A185-C29046D8615B}" srcOrd="1" destOrd="0" presId="urn:microsoft.com/office/officeart/2005/8/layout/orgChart1"/>
    <dgm:cxn modelId="{416B18A0-400C-4F93-A681-7CCA46D21379}" type="presOf" srcId="{9403A296-6C33-47D5-901C-CE92E3B37A7F}" destId="{BECF2CCF-1815-4658-89B2-7D787F5461D0}" srcOrd="1" destOrd="0" presId="urn:microsoft.com/office/officeart/2005/8/layout/orgChart1"/>
    <dgm:cxn modelId="{166E6884-69BB-4957-8C76-61D934DA4FC4}" type="presOf" srcId="{9A840C3F-AA9B-40E7-A24F-BC4E401B76F8}" destId="{90A9734B-4512-443C-AB49-EE74F2455323}" srcOrd="0" destOrd="0" presId="urn:microsoft.com/office/officeart/2005/8/layout/orgChart1"/>
    <dgm:cxn modelId="{E0770683-9AF9-416A-A15A-A68389EEE1BA}" srcId="{9A840C3F-AA9B-40E7-A24F-BC4E401B76F8}" destId="{9403A296-6C33-47D5-901C-CE92E3B37A7F}" srcOrd="2" destOrd="0" parTransId="{030A39A9-77EA-4DAF-8369-B7E1EFDA1907}" sibTransId="{81D028EB-C90C-40B2-9A9D-06A40F34B290}"/>
    <dgm:cxn modelId="{C288494F-6D58-44C4-B580-33900C8655E3}" type="presOf" srcId="{030A39A9-77EA-4DAF-8369-B7E1EFDA1907}" destId="{1C022DC7-8235-43C9-B32D-9E5A1598F0A1}" srcOrd="0" destOrd="0" presId="urn:microsoft.com/office/officeart/2005/8/layout/orgChart1"/>
    <dgm:cxn modelId="{8AED3E21-6EA7-40F7-BDB8-D81A04623995}" srcId="{9A840C3F-AA9B-40E7-A24F-BC4E401B76F8}" destId="{3F054D17-11C7-49F5-8790-AE7B1F0DFFF2}" srcOrd="0" destOrd="0" parTransId="{3BDBFA01-63D6-4CAD-BEA7-918860612FFB}" sibTransId="{BD46FE1E-97C2-452A-A570-3B0E4D4B6B29}"/>
    <dgm:cxn modelId="{8888BD6A-F7D6-428A-8B30-C38976B67431}" type="presOf" srcId="{3F054D17-11C7-49F5-8790-AE7B1F0DFFF2}" destId="{CB4EE541-71A2-4498-A530-8474E8540BCC}" srcOrd="1" destOrd="0" presId="urn:microsoft.com/office/officeart/2005/8/layout/orgChart1"/>
    <dgm:cxn modelId="{CF32F013-6368-4FE7-B5C2-32E20D4FA845}" type="presOf" srcId="{EF687894-099A-4888-914F-A7E0842AF754}" destId="{C7EB5594-6277-4716-B4E1-9E83B32C250D}" srcOrd="0" destOrd="0" presId="urn:microsoft.com/office/officeart/2005/8/layout/orgChart1"/>
    <dgm:cxn modelId="{906981CB-1311-4F19-ABA3-C3209C2BAE64}" type="presParOf" srcId="{1F68815F-6344-4726-BE36-C9E6965B591F}" destId="{C95025FA-D40A-4793-8CC5-1F0F837078AA}" srcOrd="0" destOrd="0" presId="urn:microsoft.com/office/officeart/2005/8/layout/orgChart1"/>
    <dgm:cxn modelId="{E449B6CF-B012-4AF1-AD54-5D238ECCCE57}" type="presParOf" srcId="{C95025FA-D40A-4793-8CC5-1F0F837078AA}" destId="{56918C82-76E0-4339-8030-09849630AF2F}" srcOrd="0" destOrd="0" presId="urn:microsoft.com/office/officeart/2005/8/layout/orgChart1"/>
    <dgm:cxn modelId="{2A0EBCAE-22FB-4A1A-B0B6-B1B245863418}" type="presParOf" srcId="{56918C82-76E0-4339-8030-09849630AF2F}" destId="{90A9734B-4512-443C-AB49-EE74F2455323}" srcOrd="0" destOrd="0" presId="urn:microsoft.com/office/officeart/2005/8/layout/orgChart1"/>
    <dgm:cxn modelId="{8A7751C8-BFE7-4289-9315-4EA307B4D77C}" type="presParOf" srcId="{56918C82-76E0-4339-8030-09849630AF2F}" destId="{A0E7AC92-F96A-42CB-855A-CF7940C47E48}" srcOrd="1" destOrd="0" presId="urn:microsoft.com/office/officeart/2005/8/layout/orgChart1"/>
    <dgm:cxn modelId="{EE82AE21-33A9-4FBC-92A4-F08CDF882807}" type="presParOf" srcId="{C95025FA-D40A-4793-8CC5-1F0F837078AA}" destId="{6F7E9B86-F243-4084-B7E7-F301A730FE65}" srcOrd="1" destOrd="0" presId="urn:microsoft.com/office/officeart/2005/8/layout/orgChart1"/>
    <dgm:cxn modelId="{8D9B9F88-2BEB-409F-9096-ECD517A2588C}" type="presParOf" srcId="{6F7E9B86-F243-4084-B7E7-F301A730FE65}" destId="{88F4CFF6-B8F6-4434-BBAF-DA0CD1AC8E5A}" srcOrd="0" destOrd="0" presId="urn:microsoft.com/office/officeart/2005/8/layout/orgChart1"/>
    <dgm:cxn modelId="{88FBF88D-E773-44DB-8E87-2FE4030701B5}" type="presParOf" srcId="{6F7E9B86-F243-4084-B7E7-F301A730FE65}" destId="{C50A963B-080A-4759-A526-61246056F7C1}" srcOrd="1" destOrd="0" presId="urn:microsoft.com/office/officeart/2005/8/layout/orgChart1"/>
    <dgm:cxn modelId="{A837A2D6-8E8A-4F22-A7C8-90074FA5087A}" type="presParOf" srcId="{C50A963B-080A-4759-A526-61246056F7C1}" destId="{DBFC53D5-5676-433C-B9F6-A492A0869B5E}" srcOrd="0" destOrd="0" presId="urn:microsoft.com/office/officeart/2005/8/layout/orgChart1"/>
    <dgm:cxn modelId="{0B03CCED-51B5-477C-9E7C-E04BAF127CDD}" type="presParOf" srcId="{DBFC53D5-5676-433C-B9F6-A492A0869B5E}" destId="{1F80990F-4249-4B51-8882-3350FBD9EC70}" srcOrd="0" destOrd="0" presId="urn:microsoft.com/office/officeart/2005/8/layout/orgChart1"/>
    <dgm:cxn modelId="{2E9B5BC7-1536-425F-A551-353270412DE1}" type="presParOf" srcId="{DBFC53D5-5676-433C-B9F6-A492A0869B5E}" destId="{CB4EE541-71A2-4498-A530-8474E8540BCC}" srcOrd="1" destOrd="0" presId="urn:microsoft.com/office/officeart/2005/8/layout/orgChart1"/>
    <dgm:cxn modelId="{1C873496-D5BF-43E0-AA66-E83D79D2E198}" type="presParOf" srcId="{C50A963B-080A-4759-A526-61246056F7C1}" destId="{04BBD39D-9182-479F-B840-075D6CF23684}" srcOrd="1" destOrd="0" presId="urn:microsoft.com/office/officeart/2005/8/layout/orgChart1"/>
    <dgm:cxn modelId="{C6090CDC-1237-4564-BAFD-DC17A1C9BD60}" type="presParOf" srcId="{C50A963B-080A-4759-A526-61246056F7C1}" destId="{C169DB7B-698E-414E-A4C1-65F8C878CBCA}" srcOrd="2" destOrd="0" presId="urn:microsoft.com/office/officeart/2005/8/layout/orgChart1"/>
    <dgm:cxn modelId="{D90352ED-BF02-4076-8C24-ED3E20E49853}" type="presParOf" srcId="{6F7E9B86-F243-4084-B7E7-F301A730FE65}" destId="{F9DD48D7-B566-45B8-8D1F-C339BF89BD50}" srcOrd="2" destOrd="0" presId="urn:microsoft.com/office/officeart/2005/8/layout/orgChart1"/>
    <dgm:cxn modelId="{57668954-93D8-4972-82DA-12E0B7FF995A}" type="presParOf" srcId="{6F7E9B86-F243-4084-B7E7-F301A730FE65}" destId="{AA97E9C1-6B59-4C01-80DE-934FCFE81E63}" srcOrd="3" destOrd="0" presId="urn:microsoft.com/office/officeart/2005/8/layout/orgChart1"/>
    <dgm:cxn modelId="{142B5533-FE7C-4296-8E44-8EF1CF4EE5C7}" type="presParOf" srcId="{AA97E9C1-6B59-4C01-80DE-934FCFE81E63}" destId="{AB097076-43A9-4EB9-A0E6-9A652F8E0E6B}" srcOrd="0" destOrd="0" presId="urn:microsoft.com/office/officeart/2005/8/layout/orgChart1"/>
    <dgm:cxn modelId="{2D794268-C9E8-46DD-AACE-A88C52BCA5EB}" type="presParOf" srcId="{AB097076-43A9-4EB9-A0E6-9A652F8E0E6B}" destId="{C7EB5594-6277-4716-B4E1-9E83B32C250D}" srcOrd="0" destOrd="0" presId="urn:microsoft.com/office/officeart/2005/8/layout/orgChart1"/>
    <dgm:cxn modelId="{7235CED1-F4A5-49C8-80DD-F0951271EDAE}" type="presParOf" srcId="{AB097076-43A9-4EB9-A0E6-9A652F8E0E6B}" destId="{B77EE320-FD34-4C20-A185-C29046D8615B}" srcOrd="1" destOrd="0" presId="urn:microsoft.com/office/officeart/2005/8/layout/orgChart1"/>
    <dgm:cxn modelId="{BFEFD08A-25BA-4CF1-BF42-846B34240065}" type="presParOf" srcId="{AA97E9C1-6B59-4C01-80DE-934FCFE81E63}" destId="{52595839-A4AD-44F4-82CB-FAB2D726D8B1}" srcOrd="1" destOrd="0" presId="urn:microsoft.com/office/officeart/2005/8/layout/orgChart1"/>
    <dgm:cxn modelId="{7990E833-38A0-44AE-82EB-AA55059E54C9}" type="presParOf" srcId="{AA97E9C1-6B59-4C01-80DE-934FCFE81E63}" destId="{59A03E92-9887-497B-AF8E-B27978ADE2FF}" srcOrd="2" destOrd="0" presId="urn:microsoft.com/office/officeart/2005/8/layout/orgChart1"/>
    <dgm:cxn modelId="{2DD19913-3693-4809-BDC0-8975C770C2FA}" type="presParOf" srcId="{6F7E9B86-F243-4084-B7E7-F301A730FE65}" destId="{1C022DC7-8235-43C9-B32D-9E5A1598F0A1}" srcOrd="4" destOrd="0" presId="urn:microsoft.com/office/officeart/2005/8/layout/orgChart1"/>
    <dgm:cxn modelId="{5EB6C9AC-18C7-4B5F-9AAB-47E859B75040}" type="presParOf" srcId="{6F7E9B86-F243-4084-B7E7-F301A730FE65}" destId="{451B287C-5643-4CAB-A582-3C71A2A09FE8}" srcOrd="5" destOrd="0" presId="urn:microsoft.com/office/officeart/2005/8/layout/orgChart1"/>
    <dgm:cxn modelId="{BC4C1405-78F1-4719-A7BE-9377D51ACBCE}" type="presParOf" srcId="{451B287C-5643-4CAB-A582-3C71A2A09FE8}" destId="{6BF52172-CC02-486A-ABE1-8BF92FE248B2}" srcOrd="0" destOrd="0" presId="urn:microsoft.com/office/officeart/2005/8/layout/orgChart1"/>
    <dgm:cxn modelId="{ABF553A5-7339-44D3-9F54-90311024AA41}" type="presParOf" srcId="{6BF52172-CC02-486A-ABE1-8BF92FE248B2}" destId="{58451F06-F954-46BC-AF6D-FAFFF986F225}" srcOrd="0" destOrd="0" presId="urn:microsoft.com/office/officeart/2005/8/layout/orgChart1"/>
    <dgm:cxn modelId="{5247817C-0C19-4F35-B5C0-60FB1BE1CBCC}" type="presParOf" srcId="{6BF52172-CC02-486A-ABE1-8BF92FE248B2}" destId="{BECF2CCF-1815-4658-89B2-7D787F5461D0}" srcOrd="1" destOrd="0" presId="urn:microsoft.com/office/officeart/2005/8/layout/orgChart1"/>
    <dgm:cxn modelId="{0B60D50F-16FB-4097-B8E3-EA717EAD56A6}" type="presParOf" srcId="{451B287C-5643-4CAB-A582-3C71A2A09FE8}" destId="{C7006A3B-505F-4512-A3EF-63D2913BAE86}" srcOrd="1" destOrd="0" presId="urn:microsoft.com/office/officeart/2005/8/layout/orgChart1"/>
    <dgm:cxn modelId="{0F45FF26-8DF2-44D7-AB7D-0744615B1E08}" type="presParOf" srcId="{451B287C-5643-4CAB-A582-3C71A2A09FE8}" destId="{47163F55-6942-4429-9FA3-A751160B27A0}" srcOrd="2" destOrd="0" presId="urn:microsoft.com/office/officeart/2005/8/layout/orgChart1"/>
    <dgm:cxn modelId="{4F93EB9A-DADC-4DFE-AB57-5DB981D381CB}" type="presParOf" srcId="{C95025FA-D40A-4793-8CC5-1F0F837078AA}" destId="{72E2FCEE-6964-4E14-BC87-9119C35CBC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22DC7-8235-43C9-B32D-9E5A1598F0A1}">
      <dsp:nvSpPr>
        <dsp:cNvPr id="0" name=""/>
        <dsp:cNvSpPr/>
      </dsp:nvSpPr>
      <dsp:spPr>
        <a:xfrm>
          <a:off x="4000512" y="501850"/>
          <a:ext cx="1214291" cy="210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72"/>
              </a:lnTo>
              <a:lnTo>
                <a:pt x="1214291" y="105372"/>
              </a:lnTo>
              <a:lnTo>
                <a:pt x="1214291" y="2107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D48D7-B566-45B8-8D1F-C339BF89BD50}">
      <dsp:nvSpPr>
        <dsp:cNvPr id="0" name=""/>
        <dsp:cNvSpPr/>
      </dsp:nvSpPr>
      <dsp:spPr>
        <a:xfrm>
          <a:off x="3954791" y="501850"/>
          <a:ext cx="91440" cy="210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7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4CFF6-B8F6-4434-BBAF-DA0CD1AC8E5A}">
      <dsp:nvSpPr>
        <dsp:cNvPr id="0" name=""/>
        <dsp:cNvSpPr/>
      </dsp:nvSpPr>
      <dsp:spPr>
        <a:xfrm>
          <a:off x="2786220" y="501850"/>
          <a:ext cx="1214291" cy="210744"/>
        </a:xfrm>
        <a:custGeom>
          <a:avLst/>
          <a:gdLst/>
          <a:ahLst/>
          <a:cxnLst/>
          <a:rect l="0" t="0" r="0" b="0"/>
          <a:pathLst>
            <a:path>
              <a:moveTo>
                <a:pt x="1214291" y="0"/>
              </a:moveTo>
              <a:lnTo>
                <a:pt x="1214291" y="105372"/>
              </a:lnTo>
              <a:lnTo>
                <a:pt x="0" y="105372"/>
              </a:lnTo>
              <a:lnTo>
                <a:pt x="0" y="2107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9734B-4512-443C-AB49-EE74F2455323}">
      <dsp:nvSpPr>
        <dsp:cNvPr id="0" name=""/>
        <dsp:cNvSpPr/>
      </dsp:nvSpPr>
      <dsp:spPr>
        <a:xfrm>
          <a:off x="3498738" y="77"/>
          <a:ext cx="1003546" cy="501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SYMETRIA</a:t>
          </a:r>
        </a:p>
      </dsp:txBody>
      <dsp:txXfrm>
        <a:off x="3498738" y="77"/>
        <a:ext cx="1003546" cy="501773"/>
      </dsp:txXfrm>
    </dsp:sp>
    <dsp:sp modelId="{1F80990F-4249-4B51-8882-3350FBD9EC70}">
      <dsp:nvSpPr>
        <dsp:cNvPr id="0" name=""/>
        <dsp:cNvSpPr/>
      </dsp:nvSpPr>
      <dsp:spPr>
        <a:xfrm>
          <a:off x="2284447" y="712595"/>
          <a:ext cx="1003546" cy="501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hlinkClick xmlns:r="http://schemas.openxmlformats.org/officeDocument/2006/relationships" r:id="" action="ppaction://noaction"/>
            </a:rPr>
            <a:t>OSIOWA</a:t>
          </a:r>
          <a:endParaRPr kumimoji="0" lang="pl-PL" altLang="pl-PL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2284447" y="712595"/>
        <a:ext cx="1003546" cy="501773"/>
      </dsp:txXfrm>
    </dsp:sp>
    <dsp:sp modelId="{C7EB5594-6277-4716-B4E1-9E83B32C250D}">
      <dsp:nvSpPr>
        <dsp:cNvPr id="0" name=""/>
        <dsp:cNvSpPr/>
      </dsp:nvSpPr>
      <dsp:spPr>
        <a:xfrm>
          <a:off x="3498738" y="712595"/>
          <a:ext cx="1003546" cy="501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hlinkClick xmlns:r="http://schemas.openxmlformats.org/officeDocument/2006/relationships" r:id="" action="ppaction://noaction"/>
            </a:rPr>
            <a:t>OBROTOWA</a:t>
          </a:r>
          <a:endParaRPr kumimoji="0" lang="pl-PL" altLang="pl-PL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3498738" y="712595"/>
        <a:ext cx="1003546" cy="501773"/>
      </dsp:txXfrm>
    </dsp:sp>
    <dsp:sp modelId="{58451F06-F954-46BC-AF6D-FAFFF986F225}">
      <dsp:nvSpPr>
        <dsp:cNvPr id="0" name=""/>
        <dsp:cNvSpPr/>
      </dsp:nvSpPr>
      <dsp:spPr>
        <a:xfrm>
          <a:off x="4713029" y="712595"/>
          <a:ext cx="1003546" cy="501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hlinkClick xmlns:r="http://schemas.openxmlformats.org/officeDocument/2006/relationships" r:id="" action="ppaction://noaction"/>
            </a:rPr>
            <a:t>ŚRODKOWA</a:t>
          </a:r>
          <a:endParaRPr kumimoji="0" lang="pl-PL" altLang="pl-PL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713029" y="712595"/>
        <a:ext cx="1003546" cy="501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3A0-6100-4C15-89AD-BC6DE94E7FEA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756-66BC-49D3-9AB6-D968D33E20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3A0-6100-4C15-89AD-BC6DE94E7FEA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756-66BC-49D3-9AB6-D968D33E20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3A0-6100-4C15-89AD-BC6DE94E7FEA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756-66BC-49D3-9AB6-D968D33E20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EA2277-D202-4CEF-87BB-B86253316D6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5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95EFB3-B776-4C77-90BF-58EE4DD13EE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9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390240-BA02-4381-BE18-DCFDFA0F4BF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5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7F315-2620-4CD7-9006-08DE82336B1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4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3A0-6100-4C15-89AD-BC6DE94E7FEA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756-66BC-49D3-9AB6-D968D33E20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3A0-6100-4C15-89AD-BC6DE94E7FEA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756-66BC-49D3-9AB6-D968D33E20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3A0-6100-4C15-89AD-BC6DE94E7FEA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756-66BC-49D3-9AB6-D968D33E207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3A0-6100-4C15-89AD-BC6DE94E7FEA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756-66BC-49D3-9AB6-D968D33E20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3A0-6100-4C15-89AD-BC6DE94E7FEA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756-66BC-49D3-9AB6-D968D33E20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3A0-6100-4C15-89AD-BC6DE94E7FEA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756-66BC-49D3-9AB6-D968D33E20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3A0-6100-4C15-89AD-BC6DE94E7FEA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CC6756-66BC-49D3-9AB6-D968D33E20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3A0-6100-4C15-89AD-BC6DE94E7FEA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756-66BC-49D3-9AB6-D968D33E20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3A83A0-6100-4C15-89AD-BC6DE94E7FEA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DCC6756-66BC-49D3-9AB6-D968D33E207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19140000">
            <a:off x="817886" y="1709049"/>
            <a:ext cx="5648623" cy="1204306"/>
          </a:xfrm>
        </p:spPr>
        <p:txBody>
          <a:bodyPr>
            <a:normAutofit fontScale="90000"/>
          </a:bodyPr>
          <a:lstStyle/>
          <a:p>
            <a:r>
              <a:rPr lang="pl-PL" sz="72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MATEMATYKA</a:t>
            </a:r>
            <a:endParaRPr lang="pl-PL" sz="7200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600" b="1" i="1" dirty="0" smtClean="0"/>
              <a:t>W ŻYCIU CODZIENNYM</a:t>
            </a:r>
            <a:endParaRPr lang="pl-PL" sz="16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25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dirty="0" smtClean="0"/>
              <a:t>sudoku</a:t>
            </a:r>
            <a:endParaRPr lang="pl-PL" sz="60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89" y="1052736"/>
            <a:ext cx="3554276" cy="355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55576" y="10527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Łamigłówka, której celem jest wypełnienie diagramu 9 × 9 w taki sposób, aby w każdym wierszu, w każdej kolumnie i w każdym z dziewięciu pogrubionych kwadratów 3 × 3 </a:t>
            </a:r>
            <a:r>
              <a:rPr lang="pl-PL" dirty="0" smtClean="0"/>
              <a:t>znalazło </a:t>
            </a:r>
            <a:r>
              <a:rPr lang="pl-PL" dirty="0" smtClean="0"/>
              <a:t>się po jednej cyfrze od 1 do 9.</a:t>
            </a:r>
          </a:p>
          <a:p>
            <a:r>
              <a:rPr lang="pl-PL" dirty="0" smtClean="0"/>
              <a:t>Zasady przypominają trochę kwadrat łaciński, wymyślony i badany przez średniowiecznych matematyków z terenów Arabii (XIII wiek). W Sudoku, w przeciwieństwie do kwadratu łacińskiego, cyfry nie mogą się powtarzać nie tylko w żadnym wierszu i kolumnie, ale także w małym kwadracie 3 × 3.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67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Magiczny trójkąt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      Figura </a:t>
            </a:r>
            <a:r>
              <a:rPr lang="pl-PL" sz="1800" dirty="0"/>
              <a:t>magiczna to </a:t>
            </a:r>
            <a:r>
              <a:rPr lang="pl-PL" sz="1800" dirty="0" smtClean="0"/>
              <a:t>figura z </a:t>
            </a:r>
            <a:r>
              <a:rPr lang="pl-PL" sz="1800" dirty="0"/>
              <a:t>liczbami </a:t>
            </a:r>
            <a:r>
              <a:rPr lang="pl-PL" sz="1800" dirty="0" smtClean="0"/>
              <a:t>                                                                                        </a:t>
            </a:r>
            <a:r>
              <a:rPr lang="pl-PL" sz="1800" dirty="0" smtClean="0"/>
              <a:t>rozmieszczonymi </a:t>
            </a:r>
            <a:r>
              <a:rPr lang="pl-PL" sz="1800" dirty="0"/>
              <a:t>w </a:t>
            </a:r>
            <a:r>
              <a:rPr lang="pl-PL" sz="1800" dirty="0" smtClean="0"/>
              <a:t>                                                                    </a:t>
            </a:r>
            <a:r>
              <a:rPr lang="pl-PL" sz="1800" dirty="0" smtClean="0"/>
              <a:t>wyznaczonych </a:t>
            </a:r>
            <a:r>
              <a:rPr lang="pl-PL" sz="1800" dirty="0"/>
              <a:t>miejscach w taki sposób, </a:t>
            </a:r>
            <a:r>
              <a:rPr lang="pl-PL" sz="1800" dirty="0" smtClean="0"/>
              <a:t>                                                   że </a:t>
            </a:r>
            <a:r>
              <a:rPr lang="pl-PL" sz="1800" dirty="0"/>
              <a:t>ich sumy wzdłuż określonych linii, np. </a:t>
            </a:r>
            <a:r>
              <a:rPr lang="pl-PL" sz="1800" dirty="0" smtClean="0"/>
              <a:t>                                                                             wierszami</a:t>
            </a:r>
            <a:r>
              <a:rPr lang="pl-PL" sz="1800" dirty="0"/>
              <a:t>, kolumnami, po obwodzie</a:t>
            </a:r>
            <a:r>
              <a:rPr lang="pl-PL" sz="1800" dirty="0" smtClean="0"/>
              <a:t>, po                                                       przekątnych </a:t>
            </a:r>
            <a:r>
              <a:rPr lang="pl-PL" sz="1800" dirty="0"/>
              <a:t>itp., są równe.</a:t>
            </a:r>
          </a:p>
        </p:txBody>
      </p:sp>
      <p:pic>
        <p:nvPicPr>
          <p:cNvPr id="8197" name="Picture 5" descr="http://static1.money.pl/i/technologie/wzory-matematyczne/wm_526e6327ddab9_Trojkat%20pascala.jpg?1382966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16" y="1196752"/>
            <a:ext cx="36099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iluzje</a:t>
            </a:r>
            <a:endParaRPr lang="pl-PL" dirty="0"/>
          </a:p>
        </p:txBody>
      </p:sp>
      <p:pic>
        <p:nvPicPr>
          <p:cNvPr id="9220" name="Picture 4" descr="http://b4.pinger.pl/83da2965698f1ac6d6c477bf22cd5a36/iluzj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9" y="836712"/>
            <a:ext cx="3168352" cy="21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3.gstatic.com/images?q=tbn:ANd9GcSy8UTaiyE0vT_-ImIFQP3AxvRwDlSONTVLDa4BK-fEnwkhWj6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7"/>
            <a:ext cx="3096344" cy="21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Znalezione obrazy dla zapytania iluz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1" y="3023153"/>
            <a:ext cx="3168352" cy="21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Znalezione obrazy dla zapytania iluz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07" y="3026811"/>
            <a:ext cx="3051174" cy="21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8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eioba.pl/files/user9622/100000000000022c00000112dc2fa2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4" y="555060"/>
            <a:ext cx="8929087" cy="440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Kostka rubika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9056"/>
            <a:ext cx="2381250" cy="217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Znalezione obrazy dla zapytania kostka rubika 11x11x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6" y="101342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54" y="1013422"/>
            <a:ext cx="2648113" cy="198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Znalezione obrazy dla zapytania kostka rubika pyramin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2499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Znalezione obrazy dla zapytania kostka rubika pyramin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73" y="29297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Znalezione obrazy dla zapytania kostka rubika pyramin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54" y="2996951"/>
            <a:ext cx="2905125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331640" y="5103674"/>
            <a:ext cx="62646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Kostka Rubika- popularna zabawka logiczna wynaleziona przez Ernő Rubika w 1974 roku. W 1976 r. taką samą kostkę skonstruował i opatentował w Japonii inżynier Terutoshi Ishige. Wynalazca kostki Ernő Rubik pierwszy raz układał kostkę przez miesiąc.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91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94" y="332656"/>
            <a:ext cx="3105650" cy="247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Procenty w życiu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0" dirty="0" smtClean="0"/>
              <a:t>Z procentami można spotkać się wszędzie np.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0" dirty="0"/>
              <a:t>W</a:t>
            </a:r>
            <a:r>
              <a:rPr lang="pl-PL" b="0" dirty="0" smtClean="0"/>
              <a:t> </a:t>
            </a:r>
            <a:r>
              <a:rPr lang="pl-PL" b="0" dirty="0" smtClean="0"/>
              <a:t>Banku - podwyżki </a:t>
            </a:r>
            <a:r>
              <a:rPr lang="pl-PL" b="0" dirty="0"/>
              <a:t>stopy procentowej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0" dirty="0" smtClean="0"/>
              <a:t>W </a:t>
            </a:r>
            <a:r>
              <a:rPr lang="pl-PL" b="0" dirty="0" smtClean="0"/>
              <a:t>sklepie - obniżka ceny o pewien procent</a:t>
            </a:r>
            <a:endParaRPr lang="pl-PL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0" dirty="0" smtClean="0"/>
              <a:t>W </a:t>
            </a:r>
            <a:r>
              <a:rPr lang="pl-PL" b="0" dirty="0"/>
              <a:t>życiu </a:t>
            </a:r>
            <a:r>
              <a:rPr lang="pl-PL" b="0" dirty="0" smtClean="0"/>
              <a:t>codziennym - podwyżka cen prądu o pewien procent </a:t>
            </a:r>
            <a:endParaRPr lang="pl-PL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0" dirty="0" smtClean="0"/>
              <a:t>W </a:t>
            </a:r>
            <a:r>
              <a:rPr lang="pl-PL" b="0" dirty="0" smtClean="0"/>
              <a:t>fabrykach - ilość wykonanej pracy</a:t>
            </a:r>
            <a:endParaRPr lang="pl-PL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0" dirty="0" smtClean="0"/>
              <a:t>Kredyt - ile </a:t>
            </a:r>
            <a:r>
              <a:rPr lang="pl-PL" b="0" dirty="0" smtClean="0"/>
              <a:t>% trzeba więcej spłacić od zaciągniętej pożyczki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0" dirty="0"/>
              <a:t>W</a:t>
            </a:r>
            <a:r>
              <a:rPr lang="pl-PL" b="0" dirty="0" smtClean="0"/>
              <a:t> </a:t>
            </a:r>
            <a:r>
              <a:rPr lang="pl-PL" b="0" dirty="0"/>
              <a:t>przemyśle </a:t>
            </a:r>
            <a:r>
              <a:rPr lang="pl-PL" b="0" dirty="0" smtClean="0"/>
              <a:t>spożywczym </a:t>
            </a:r>
            <a:r>
              <a:rPr lang="pl-PL" b="0" dirty="0"/>
              <a:t>np</a:t>
            </a:r>
            <a:r>
              <a:rPr lang="pl-PL" b="0" dirty="0" smtClean="0"/>
              <a:t>. </a:t>
            </a:r>
            <a:r>
              <a:rPr lang="pl-PL" b="0" dirty="0" smtClean="0"/>
              <a:t>jaki procent danego wyrobu stanowi np. białko</a:t>
            </a:r>
            <a:endParaRPr lang="pl-PL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0" dirty="0"/>
              <a:t>W</a:t>
            </a:r>
            <a:r>
              <a:rPr lang="pl-PL" b="0" dirty="0" smtClean="0"/>
              <a:t> </a:t>
            </a:r>
            <a:r>
              <a:rPr lang="pl-PL" b="0" dirty="0"/>
              <a:t>sporcie np. trzeba obliczyć długość przebytej drogi i podać ją w </a:t>
            </a:r>
            <a:r>
              <a:rPr lang="pl-PL" b="0" dirty="0" smtClean="0"/>
              <a:t>procentach</a:t>
            </a:r>
            <a:endParaRPr lang="pl-PL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0" dirty="0"/>
              <a:t>W</a:t>
            </a:r>
            <a:r>
              <a:rPr lang="pl-PL" b="0" dirty="0" smtClean="0"/>
              <a:t> </a:t>
            </a:r>
            <a:r>
              <a:rPr lang="pl-PL" b="0" dirty="0" smtClean="0"/>
              <a:t>przyrodzie - podaje </a:t>
            </a:r>
            <a:r>
              <a:rPr lang="pl-PL" b="0" dirty="0"/>
              <a:t>się </a:t>
            </a:r>
            <a:r>
              <a:rPr lang="pl-PL" b="0" dirty="0" smtClean="0"/>
              <a:t>np. </a:t>
            </a:r>
            <a:r>
              <a:rPr lang="pl-PL" b="0" dirty="0"/>
              <a:t>w </a:t>
            </a:r>
            <a:r>
              <a:rPr lang="pl-PL" b="0" dirty="0" smtClean="0"/>
              <a:t>procentach </a:t>
            </a:r>
            <a:r>
              <a:rPr lang="pl-PL" b="0" dirty="0"/>
              <a:t>zalesienie terenu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0" dirty="0"/>
              <a:t>P</a:t>
            </a:r>
            <a:r>
              <a:rPr lang="pl-PL" b="0" dirty="0" smtClean="0"/>
              <a:t>odwyżki </a:t>
            </a:r>
            <a:r>
              <a:rPr lang="pl-PL" b="0" dirty="0"/>
              <a:t>żywności podaje się w </a:t>
            </a:r>
            <a:r>
              <a:rPr lang="pl-PL" b="0" dirty="0" smtClean="0"/>
              <a:t>procentach</a:t>
            </a:r>
            <a:endParaRPr lang="pl-PL" b="0" dirty="0"/>
          </a:p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40657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na planach i mapach</a:t>
            </a:r>
            <a:endParaRPr lang="pl-P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55272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6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Zagadki matematyczne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b="0" dirty="0"/>
              <a:t>  </a:t>
            </a:r>
            <a:r>
              <a:rPr lang="pl-PL" sz="2400" b="0" dirty="0" smtClean="0"/>
              <a:t>1) </a:t>
            </a:r>
            <a:r>
              <a:rPr lang="pl-PL" sz="2400" dirty="0" smtClean="0"/>
              <a:t>Dynia</a:t>
            </a:r>
            <a:r>
              <a:rPr lang="pl-PL" sz="2400" b="0" dirty="0" smtClean="0"/>
              <a:t>.</a:t>
            </a:r>
            <a:r>
              <a:rPr lang="pl-PL" sz="2400" b="0" dirty="0"/>
              <a:t> Jeżeli dynia waży kilogram i pół dyni, to ile waży dynia</a:t>
            </a:r>
            <a:r>
              <a:rPr lang="pl-PL" sz="2400" b="0" dirty="0" smtClean="0"/>
              <a:t>?</a:t>
            </a:r>
          </a:p>
          <a:p>
            <a:r>
              <a:rPr lang="pl-PL" sz="2400" b="0" dirty="0" smtClean="0"/>
              <a:t>  2)</a:t>
            </a:r>
            <a:r>
              <a:rPr lang="pl-PL" sz="2400" dirty="0"/>
              <a:t> Ile lat ma pani Z</a:t>
            </a:r>
            <a:r>
              <a:rPr lang="pl-PL" sz="2400" dirty="0" smtClean="0"/>
              <a:t>.?.</a:t>
            </a:r>
            <a:r>
              <a:rPr lang="pl-PL" sz="2400" dirty="0"/>
              <a:t> </a:t>
            </a:r>
          </a:p>
          <a:p>
            <a:r>
              <a:rPr lang="pl-PL" sz="2400" b="0" dirty="0"/>
              <a:t>     Pani Z. nie jest jeszcze stara, bo urodziła się po pierwszej wojnie światowej, ale nie lubi odpowiadać wprost na pytanie, ile ma lat.</a:t>
            </a:r>
          </a:p>
          <a:p>
            <a:r>
              <a:rPr lang="pl-PL" sz="2400" b="0" dirty="0" smtClean="0"/>
              <a:t>     Zapytana 27 lipca 1950 r. o wiek, odrzekła: "Mam jeden rok, bo obchodzę urodziny tylko wtedy, gdy przypadają na ten dzień tygodnia, w którym się urodziłam, a takie urodziny miałam tylko raz</a:t>
            </a:r>
            <a:r>
              <a:rPr lang="pl-PL" sz="2400" b="0" dirty="0" smtClean="0"/>
              <a:t>".</a:t>
            </a:r>
            <a:endParaRPr lang="pl-PL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6775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0" dirty="0" smtClean="0"/>
              <a:t>Prezentacje przygotowały:</a:t>
            </a:r>
          </a:p>
          <a:p>
            <a:r>
              <a:rPr lang="pl-PL" sz="2800" b="0" dirty="0" smtClean="0"/>
              <a:t>Natalia Gubała</a:t>
            </a:r>
          </a:p>
          <a:p>
            <a:r>
              <a:rPr lang="pl-PL" sz="2800" b="0" dirty="0" smtClean="0"/>
              <a:t>Joanna Nowak</a:t>
            </a:r>
          </a:p>
          <a:p>
            <a:endParaRPr lang="pl-PL" sz="2800" b="0" dirty="0"/>
          </a:p>
          <a:p>
            <a:r>
              <a:rPr lang="pl-PL" sz="2800" b="0" dirty="0" smtClean="0"/>
              <a:t>Dziękujemy za uwagę!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019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5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Rozwiązania zagadek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b="0" dirty="0" smtClean="0"/>
              <a:t>1</a:t>
            </a:r>
            <a:r>
              <a:rPr lang="pl-PL" b="0" dirty="0" smtClean="0"/>
              <a:t>) Dynia </a:t>
            </a:r>
            <a:r>
              <a:rPr lang="pl-PL" b="0" dirty="0"/>
              <a:t>waży dwa kilogramy. Wyobraźmy sobie, że na wadze dwuszalkowej położyliśmy całą dynię, a na drugiej pół dyni i odważnik kilogramowy. Waga jest w równowadze. Jeśli teraz zdejmiemy odważnik i położymy zamiast niego drugą połowę dyni, waga nadal pozostanie w równowadze. Z tego wniosek, że pół dyni waży kilogram. Cała dynia waży 2 kilogramy</a:t>
            </a:r>
            <a:r>
              <a:rPr lang="pl-PL" b="0" dirty="0" smtClean="0"/>
              <a:t>.</a:t>
            </a:r>
          </a:p>
          <a:p>
            <a:r>
              <a:rPr lang="pl-PL" b="0" dirty="0" smtClean="0"/>
              <a:t>2)</a:t>
            </a:r>
            <a:r>
              <a:rPr lang="pl-PL" b="0" dirty="0"/>
              <a:t>  Ponieważ wiadomo, że pani Z. urodziła się po pierwszej wojnie światowej, więc pierwsze urodziny obchodziła w 1948 roku, a urodziła się 29 lutego 1920 roku</a:t>
            </a:r>
            <a:r>
              <a:rPr lang="pl-PL" b="0" dirty="0" smtClean="0"/>
              <a:t>.</a:t>
            </a:r>
            <a:endParaRPr lang="pl-PL" b="0" dirty="0" smtClean="0"/>
          </a:p>
        </p:txBody>
      </p:sp>
    </p:spTree>
    <p:extLst>
      <p:ext uri="{BB962C8B-B14F-4D97-AF65-F5344CB8AC3E}">
        <p14:creationId xmlns:p14="http://schemas.microsoft.com/office/powerpoint/2010/main" val="21536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12" y="1124743"/>
            <a:ext cx="3114518" cy="33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648072"/>
          </a:xfrm>
        </p:spPr>
        <p:txBody>
          <a:bodyPr/>
          <a:lstStyle/>
          <a:p>
            <a:r>
              <a:rPr lang="pl-PL" sz="3600" dirty="0" smtClean="0"/>
              <a:t>Kubek pitagorasa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0540"/>
          </a:xfrm>
        </p:spPr>
        <p:txBody>
          <a:bodyPr>
            <a:normAutofit/>
          </a:bodyPr>
          <a:lstStyle/>
          <a:p>
            <a:r>
              <a:rPr lang="pl-PL" sz="1800" b="0" dirty="0" smtClean="0">
                <a:solidFill>
                  <a:schemeClr val="accent2"/>
                </a:solidFill>
              </a:rPr>
              <a:t>	Pitagoras był słynnym matematykiem greckim. W gimnazjum uczniowie poznają </a:t>
            </a:r>
            <a:r>
              <a:rPr lang="pl-PL" sz="1800" b="0" dirty="0">
                <a:solidFill>
                  <a:schemeClr val="accent2"/>
                </a:solidFill>
              </a:rPr>
              <a:t>jego słynne twierdzenie. </a:t>
            </a:r>
            <a:endParaRPr lang="pl-PL" sz="1800" b="0" dirty="0" smtClean="0">
              <a:solidFill>
                <a:schemeClr val="accent2"/>
              </a:solidFill>
            </a:endParaRPr>
          </a:p>
          <a:p>
            <a:r>
              <a:rPr lang="pl-PL" sz="1800" b="0" dirty="0" smtClean="0">
                <a:solidFill>
                  <a:schemeClr val="accent2"/>
                </a:solidFill>
              </a:rPr>
              <a:t>	A </a:t>
            </a:r>
            <a:r>
              <a:rPr lang="pl-PL" sz="1800" b="0" dirty="0">
                <a:solidFill>
                  <a:schemeClr val="accent2"/>
                </a:solidFill>
              </a:rPr>
              <a:t>słyszeliście o kubku czy kielichu Pitagorasa? </a:t>
            </a:r>
            <a:r>
              <a:rPr lang="pl-PL" sz="1800" dirty="0">
                <a:solidFill>
                  <a:schemeClr val="accent2"/>
                </a:solidFill>
              </a:rPr>
              <a:t/>
            </a:r>
            <a:br>
              <a:rPr lang="pl-PL" sz="1800" dirty="0">
                <a:solidFill>
                  <a:schemeClr val="accent2"/>
                </a:solidFill>
              </a:rPr>
            </a:br>
            <a:r>
              <a:rPr lang="pl-PL" sz="1800" b="0" dirty="0">
                <a:solidFill>
                  <a:schemeClr val="accent2"/>
                </a:solidFill>
              </a:rPr>
              <a:t>Naczynie ma </a:t>
            </a:r>
            <a:r>
              <a:rPr lang="pl-PL" sz="1800" b="0" dirty="0" smtClean="0">
                <a:solidFill>
                  <a:schemeClr val="accent2"/>
                </a:solidFill>
              </a:rPr>
              <a:t>nietypową </a:t>
            </a:r>
            <a:r>
              <a:rPr lang="pl-PL" sz="1800" b="0" dirty="0">
                <a:solidFill>
                  <a:schemeClr val="accent2"/>
                </a:solidFill>
              </a:rPr>
              <a:t>konstrukcję, która pozwala na nalanie wody (lub innego płynu) </a:t>
            </a:r>
            <a:r>
              <a:rPr lang="pl-PL" sz="1800" b="0" dirty="0" smtClean="0">
                <a:solidFill>
                  <a:schemeClr val="accent2"/>
                </a:solidFill>
              </a:rPr>
              <a:t>tylko do </a:t>
            </a:r>
            <a:r>
              <a:rPr lang="pl-PL" sz="1800" b="0" dirty="0">
                <a:solidFill>
                  <a:schemeClr val="accent2"/>
                </a:solidFill>
              </a:rPr>
              <a:t>pewnego poziomu. Po jego przekroczeniu zawartość </a:t>
            </a:r>
            <a:r>
              <a:rPr lang="pl-PL" sz="1800" b="0" dirty="0" smtClean="0">
                <a:solidFill>
                  <a:schemeClr val="accent2"/>
                </a:solidFill>
              </a:rPr>
              <a:t>kubka </a:t>
            </a:r>
            <a:r>
              <a:rPr lang="pl-PL" sz="1800" b="0" dirty="0">
                <a:solidFill>
                  <a:schemeClr val="accent2"/>
                </a:solidFill>
              </a:rPr>
              <a:t>wylewa się otworem umieszczonym na dnie.  Legenda głosi, że podczas oblężenia Samos zapasy wody pitnej były racjonowane, a kubki Pitagorasa pozwalały na jej równy podział między mieszkańców. Ten, kto chciał oszukać i nalać sobie więcej – tracił całą zawartość kubka i nie dostawał nic. Pewnie jesteście ciekawi jak wygląda taki kubek? </a:t>
            </a:r>
            <a:endParaRPr lang="pl-PL" sz="1800" b="0" dirty="0" smtClean="0">
              <a:solidFill>
                <a:schemeClr val="accent2"/>
              </a:solidFill>
            </a:endParaRPr>
          </a:p>
          <a:p>
            <a:r>
              <a:rPr lang="pl-PL" sz="1800" b="0" dirty="0" smtClean="0">
                <a:solidFill>
                  <a:schemeClr val="accent2"/>
                </a:solidFill>
              </a:rPr>
              <a:t>	Poniżej znajduje się zdjęcie kielicha Pitagorasa.</a:t>
            </a:r>
            <a:endParaRPr lang="pl-PL" sz="1800" dirty="0">
              <a:solidFill>
                <a:schemeClr val="accent2"/>
              </a:solidFill>
            </a:endParaRPr>
          </a:p>
        </p:txBody>
      </p:sp>
      <p:pic>
        <p:nvPicPr>
          <p:cNvPr id="2052" name="Picture 4" descr="http://blogiceo.nq.pl/matematycznyblog/files/2013/02/640px-Physagorian_Pythagoras_Greedy_Tantalus_cup_05.svg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77" y="5046356"/>
            <a:ext cx="6543664" cy="18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Oś symetrii w życiu codziennym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rebuchet MS" pitchFamily="34" charset="0"/>
              </a:rPr>
              <a:t>Symetrię </a:t>
            </a:r>
            <a:r>
              <a:rPr lang="pl-PL" dirty="0">
                <a:latin typeface="Trebuchet MS" pitchFamily="34" charset="0"/>
              </a:rPr>
              <a:t>można spotkać wszędzie: w domu, w </a:t>
            </a:r>
            <a:r>
              <a:rPr lang="pl-PL" dirty="0" smtClean="0">
                <a:latin typeface="Trebuchet MS" pitchFamily="34" charset="0"/>
              </a:rPr>
              <a:t>przyrodzie. </a:t>
            </a:r>
            <a:r>
              <a:rPr lang="pl-PL" dirty="0">
                <a:latin typeface="Trebuchet MS" pitchFamily="34" charset="0"/>
              </a:rPr>
              <a:t>M</a:t>
            </a:r>
            <a:r>
              <a:rPr lang="pl-PL" dirty="0" smtClean="0">
                <a:latin typeface="Trebuchet MS" pitchFamily="34" charset="0"/>
              </a:rPr>
              <a:t>y również w </a:t>
            </a:r>
            <a:r>
              <a:rPr lang="pl-PL" dirty="0">
                <a:latin typeface="Trebuchet MS" pitchFamily="34" charset="0"/>
              </a:rPr>
              <a:t>pewnym sensie jesteśmy </a:t>
            </a:r>
            <a:r>
              <a:rPr lang="pl-PL" dirty="0" smtClean="0">
                <a:latin typeface="Trebuchet MS" pitchFamily="34" charset="0"/>
              </a:rPr>
              <a:t>symetryczni.</a:t>
            </a:r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9334"/>
            <a:ext cx="2962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23845"/>
            <a:ext cx="30670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0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288117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rzykłady figur, które posiadają Oś symetrii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88829"/>
            <a:ext cx="316056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952328" cy="201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48" y="1124744"/>
            <a:ext cx="241954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2778125"/>
            <a:ext cx="3166868" cy="202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4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00034" y="1785926"/>
          <a:ext cx="8001024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6" name="Picture 46" descr="to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419475" y="4149725"/>
            <a:ext cx="2519363" cy="1871663"/>
          </a:xfrm>
          <a:noFill/>
          <a:ln/>
        </p:spPr>
      </p:pic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0" y="2962275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l-PL" sz="1800"/>
          </a:p>
        </p:txBody>
      </p:sp>
      <p:pic>
        <p:nvPicPr>
          <p:cNvPr id="10288" name="Picture 48" descr="Ziemia-Ks">
            <a:hlinkClick r:id="" action="ppaction://noaction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588125" y="4076700"/>
            <a:ext cx="1968500" cy="2016125"/>
          </a:xfrm>
          <a:ln/>
        </p:spPr>
      </p:pic>
      <p:sp>
        <p:nvSpPr>
          <p:cNvPr id="10290" name="AutoShape 50"/>
          <p:cNvSpPr>
            <a:spLocks noChangeArrowheads="1"/>
          </p:cNvSpPr>
          <p:nvPr/>
        </p:nvSpPr>
        <p:spPr bwMode="auto">
          <a:xfrm>
            <a:off x="4284663" y="5373688"/>
            <a:ext cx="865187" cy="287337"/>
          </a:xfrm>
          <a:prstGeom prst="curvedUpArrow">
            <a:avLst>
              <a:gd name="adj1" fmla="val 60221"/>
              <a:gd name="adj2" fmla="val 120442"/>
              <a:gd name="adj3" fmla="val 3333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91" name="AutoShape 51"/>
          <p:cNvSpPr>
            <a:spLocks noChangeArrowheads="1"/>
          </p:cNvSpPr>
          <p:nvPr/>
        </p:nvSpPr>
        <p:spPr bwMode="auto">
          <a:xfrm rot="10608931">
            <a:off x="4211638" y="4437063"/>
            <a:ext cx="865187" cy="287337"/>
          </a:xfrm>
          <a:prstGeom prst="curvedUpArrow">
            <a:avLst>
              <a:gd name="adj1" fmla="val 60221"/>
              <a:gd name="adj2" fmla="val 120442"/>
              <a:gd name="adj3" fmla="val 3333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92" name="Line 52">
            <a:hlinkClick r:id="" action="ppaction://noaction"/>
          </p:cNvPr>
          <p:cNvSpPr>
            <a:spLocks noChangeShapeType="1"/>
          </p:cNvSpPr>
          <p:nvPr/>
        </p:nvSpPr>
        <p:spPr bwMode="auto">
          <a:xfrm flipV="1">
            <a:off x="7019925" y="4365625"/>
            <a:ext cx="1081088" cy="12954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93" name="Line 53">
            <a:hlinkClick r:id="" action="ppaction://noaction"/>
          </p:cNvPr>
          <p:cNvSpPr>
            <a:spLocks noChangeShapeType="1"/>
          </p:cNvSpPr>
          <p:nvPr/>
        </p:nvSpPr>
        <p:spPr bwMode="auto">
          <a:xfrm flipH="1" flipV="1">
            <a:off x="7092950" y="4365625"/>
            <a:ext cx="1008063" cy="12954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94" name="Oval 5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19925" y="42926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95" name="Oval 5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27988" y="42926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97" name="Oval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48488" y="558958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98" name="Oval 5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27988" y="558958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304" name="Oval 6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51725" y="4868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305" name="Rectangle 6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67625" y="48688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l-PL" sz="18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306" name="AutoShape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43888" y="6165850"/>
            <a:ext cx="647700" cy="576263"/>
          </a:xfrm>
          <a:prstGeom prst="leftArrow">
            <a:avLst>
              <a:gd name="adj1" fmla="val 50000"/>
              <a:gd name="adj2" fmla="val 2809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307" name="Text Box 6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243888" y="6308725"/>
            <a:ext cx="755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900"/>
              <a:t>Spis treści</a:t>
            </a:r>
          </a:p>
        </p:txBody>
      </p:sp>
      <p:sp>
        <p:nvSpPr>
          <p:cNvPr id="10309" name="Rectangle 6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28992" y="4143380"/>
            <a:ext cx="2520950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1857356" y="500042"/>
            <a:ext cx="566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Rodzaje symetrii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6" name="Picture 12" descr="kwiat004ht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214818"/>
            <a:ext cx="2890013" cy="1857388"/>
          </a:xfrm>
          <a:prstGeom prst="rect">
            <a:avLst/>
          </a:prstGeom>
          <a:noFill/>
        </p:spPr>
      </p:pic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1714480" y="4214818"/>
            <a:ext cx="71438" cy="2000264"/>
          </a:xfrm>
          <a:prstGeom prst="line">
            <a:avLst/>
          </a:prstGeom>
          <a:ln w="38100">
            <a:solidFill>
              <a:srgbClr val="00B0F0"/>
            </a:solidFill>
            <a:prstDash val="dash"/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3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remov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remov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0290" grpId="0" animBg="1" autoUpdateAnimBg="0"/>
      <p:bldP spid="10291" grpId="0" animBg="1" autoUpdateAnimBg="0"/>
      <p:bldP spid="10292" grpId="0" animBg="1"/>
      <p:bldP spid="10293" grpId="0" animBg="1" autoUpdateAnimBg="0"/>
      <p:bldP spid="10294" grpId="0" animBg="1" autoUpdateAnimBg="0"/>
      <p:bldP spid="10295" grpId="0" animBg="1" autoUpdateAnimBg="0"/>
      <p:bldP spid="10297" grpId="0" animBg="1" autoUpdateAnimBg="0"/>
      <p:bldP spid="10298" grpId="0" animBg="1" autoUpdateAnimBg="0"/>
      <p:bldP spid="10304" grpId="0" animBg="1" autoUpdateAnimBg="0"/>
      <p:bldP spid="10305" grpId="0" autoUpdateAnimBg="0"/>
      <p:bldP spid="10309" grpId="0" animBg="1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332669" y="357166"/>
            <a:ext cx="637142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Symetria osiowa</a:t>
            </a:r>
          </a:p>
          <a:p>
            <a:pPr algn="ctr"/>
            <a:endParaRPr lang="pl-PL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0034" y="1571612"/>
            <a:ext cx="83582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b="1" dirty="0" smtClean="0">
                <a:latin typeface="Trebuchet MS" pitchFamily="34" charset="0"/>
              </a:rPr>
              <a:t>Symetria osiowa to taka </a:t>
            </a:r>
            <a:r>
              <a:rPr lang="pl-PL" sz="2400" b="1" dirty="0" smtClean="0">
                <a:latin typeface="Trebuchet MS" pitchFamily="34" charset="0"/>
              </a:rPr>
              <a:t>symetria, w której </a:t>
            </a:r>
            <a:r>
              <a:rPr lang="pl-PL" sz="2400" b="1" dirty="0" smtClean="0">
                <a:latin typeface="Trebuchet MS" pitchFamily="34" charset="0"/>
              </a:rPr>
              <a:t>oś symetrii </a:t>
            </a:r>
            <a:r>
              <a:rPr lang="pl-PL" sz="2400" b="1" dirty="0" smtClean="0">
                <a:latin typeface="Trebuchet MS" pitchFamily="34" charset="0"/>
              </a:rPr>
              <a:t>dzieli </a:t>
            </a:r>
            <a:r>
              <a:rPr lang="pl-PL" sz="2400" b="1" dirty="0" smtClean="0">
                <a:latin typeface="Trebuchet MS" pitchFamily="34" charset="0"/>
              </a:rPr>
              <a:t>przedmiot na dwie </a:t>
            </a:r>
            <a:r>
              <a:rPr lang="pl-PL" sz="2400" b="1" dirty="0" smtClean="0">
                <a:latin typeface="Trebuchet MS" pitchFamily="34" charset="0"/>
              </a:rPr>
              <a:t>identyczne części. Gdybyśmy złożyli figurę w miejscu osi symetrii, części pokryją się.</a:t>
            </a:r>
            <a:endParaRPr lang="pl-PL" sz="2400" b="1" dirty="0" smtClean="0">
              <a:latin typeface="Trebuchet MS" pitchFamily="34" charset="0"/>
            </a:endParaRPr>
          </a:p>
        </p:txBody>
      </p:sp>
      <p:pic>
        <p:nvPicPr>
          <p:cNvPr id="30722" name="Picture 2" descr="http://kurdesz.com/image/biedro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14752"/>
            <a:ext cx="3324225" cy="2857500"/>
          </a:xfrm>
          <a:prstGeom prst="rect">
            <a:avLst/>
          </a:prstGeom>
          <a:noFill/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714348" y="4286256"/>
            <a:ext cx="3429024" cy="1285884"/>
          </a:xfrm>
          <a:prstGeom prst="line">
            <a:avLst/>
          </a:prstGeom>
          <a:ln w="38100">
            <a:solidFill>
              <a:srgbClr val="00B0F0"/>
            </a:solidFill>
            <a:prstDash val="dash"/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pic>
        <p:nvPicPr>
          <p:cNvPr id="30724" name="Picture 4" descr="http://bi.gazeta.pl/im/6/2832/z2832346X,Autorem-projektu-Palacu-Kultury-i-Nauki-byl-Lew-Rudniew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14752"/>
            <a:ext cx="2357454" cy="2857520"/>
          </a:xfrm>
          <a:prstGeom prst="rect">
            <a:avLst/>
          </a:prstGeom>
          <a:noFill/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6000760" y="3786190"/>
            <a:ext cx="0" cy="2857520"/>
          </a:xfrm>
          <a:prstGeom prst="line">
            <a:avLst/>
          </a:prstGeom>
          <a:ln w="38100">
            <a:solidFill>
              <a:srgbClr val="FFFF00"/>
            </a:solidFill>
            <a:prstDash val="dash"/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2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484313"/>
            <a:ext cx="4032250" cy="4537075"/>
          </a:xfrm>
        </p:spPr>
      </p:pic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09600" y="1524000"/>
            <a:ext cx="36004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 algn="l">
              <a:spcBef>
                <a:spcPct val="50000"/>
              </a:spcBef>
            </a:pPr>
            <a:r>
              <a:rPr lang="pl-PL" sz="2400" b="1" dirty="0" smtClean="0">
                <a:latin typeface="Trebuchet MS" pitchFamily="34" charset="0"/>
              </a:rPr>
              <a:t>   Symetria </a:t>
            </a:r>
            <a:r>
              <a:rPr lang="pl-PL" sz="2400" b="1" dirty="0">
                <a:latin typeface="Trebuchet MS" pitchFamily="34" charset="0"/>
              </a:rPr>
              <a:t>obrotowa (często zwana gwiaździstą) to taka symetria, gdzie </a:t>
            </a:r>
            <a:r>
              <a:rPr lang="pl-PL" sz="2400" b="1" dirty="0" smtClean="0">
                <a:latin typeface="Trebuchet MS" pitchFamily="34" charset="0"/>
              </a:rPr>
              <a:t>każdy punkt figury jest przesunięty względem </a:t>
            </a:r>
            <a:r>
              <a:rPr lang="pl-PL" sz="2400" b="1" dirty="0">
                <a:latin typeface="Trebuchet MS" pitchFamily="34" charset="0"/>
              </a:rPr>
              <a:t>wybranego punktu o taki sam </a:t>
            </a:r>
            <a:r>
              <a:rPr lang="pl-PL" sz="2400" b="1" dirty="0" smtClean="0">
                <a:latin typeface="Trebuchet MS" pitchFamily="34" charset="0"/>
              </a:rPr>
              <a:t>kąt</a:t>
            </a:r>
            <a:r>
              <a:rPr lang="pl-PL" sz="2400" b="1" dirty="0">
                <a:latin typeface="Trebuchet MS" pitchFamily="34" charset="0"/>
              </a:rPr>
              <a:t>.</a:t>
            </a:r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6011863" y="3213100"/>
            <a:ext cx="215900" cy="863600"/>
          </a:xfrm>
          <a:prstGeom prst="curvedRigh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 rot="16200000">
            <a:off x="6769100" y="3465513"/>
            <a:ext cx="863600" cy="215900"/>
          </a:xfrm>
          <a:prstGeom prst="curvedUp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4643438" y="1484313"/>
            <a:ext cx="4032250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142976" y="285728"/>
            <a:ext cx="6787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Symetria obrotowa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3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/>
      <p:bldP spid="27667" grpId="0" animBg="1"/>
      <p:bldP spid="27671" grpId="0" animBg="1"/>
      <p:bldP spid="2767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1928802"/>
            <a:ext cx="4038600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pl-PL" sz="3400" dirty="0"/>
              <a:t>	</a:t>
            </a:r>
            <a:r>
              <a:rPr lang="pl-PL" sz="3400" b="1" dirty="0" smtClean="0">
                <a:latin typeface="Trebuchet MS" pitchFamily="34" charset="0"/>
              </a:rPr>
              <a:t>Symetrię </a:t>
            </a:r>
            <a:r>
              <a:rPr lang="pl-PL" sz="3400" dirty="0" smtClean="0">
                <a:latin typeface="Trebuchet MS" pitchFamily="34" charset="0"/>
              </a:rPr>
              <a:t>obrotową </a:t>
            </a:r>
            <a:r>
              <a:rPr lang="pl-PL" sz="3400" b="1" dirty="0" smtClean="0">
                <a:latin typeface="Trebuchet MS" pitchFamily="34" charset="0"/>
              </a:rPr>
              <a:t>możemy zauważyć</a:t>
            </a:r>
            <a:r>
              <a:rPr lang="pl-PL" sz="3400" dirty="0" smtClean="0">
                <a:latin typeface="Trebuchet MS" pitchFamily="34" charset="0"/>
              </a:rPr>
              <a:t> </a:t>
            </a:r>
            <a:r>
              <a:rPr lang="pl-PL" sz="3400" dirty="0" smtClean="0">
                <a:latin typeface="Trebuchet MS" pitchFamily="34" charset="0"/>
              </a:rPr>
              <a:t>w </a:t>
            </a:r>
            <a:r>
              <a:rPr lang="pl-PL" sz="3400" b="1" dirty="0" smtClean="0">
                <a:latin typeface="Trebuchet MS" pitchFamily="34" charset="0"/>
              </a:rPr>
              <a:t> </a:t>
            </a:r>
            <a:r>
              <a:rPr lang="pl-PL" sz="3400" b="1" dirty="0">
                <a:latin typeface="Trebuchet MS" pitchFamily="34" charset="0"/>
              </a:rPr>
              <a:t>kościelnych </a:t>
            </a:r>
            <a:r>
              <a:rPr lang="pl-PL" sz="3400" b="1" dirty="0" smtClean="0">
                <a:latin typeface="Trebuchet MS" pitchFamily="34" charset="0"/>
              </a:rPr>
              <a:t>rozetach oraz na </a:t>
            </a:r>
            <a:r>
              <a:rPr lang="pl-PL" sz="3400" b="1" dirty="0">
                <a:latin typeface="Trebuchet MS" pitchFamily="34" charset="0"/>
              </a:rPr>
              <a:t>sufitach starych </a:t>
            </a:r>
            <a:r>
              <a:rPr lang="pl-PL" sz="3400" b="1" dirty="0" smtClean="0">
                <a:latin typeface="Trebuchet MS" pitchFamily="34" charset="0"/>
              </a:rPr>
              <a:t>budowli.</a:t>
            </a:r>
            <a:endParaRPr lang="pl-PL" sz="3400" b="1" dirty="0">
              <a:latin typeface="Trebuchet MS" pitchFamily="34" charset="0"/>
            </a:endParaRPr>
          </a:p>
          <a:p>
            <a:pPr>
              <a:buFontTx/>
              <a:buNone/>
            </a:pPr>
            <a:endParaRPr lang="pl-PL" sz="3400" dirty="0">
              <a:latin typeface="Trebuchet MS" pitchFamily="34" charset="0"/>
            </a:endParaRPr>
          </a:p>
        </p:txBody>
      </p:sp>
      <p:pic>
        <p:nvPicPr>
          <p:cNvPr id="29704" name="Picture 8" descr="6503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2420938"/>
            <a:ext cx="3240088" cy="2447925"/>
          </a:xfrm>
          <a:noFill/>
          <a:ln/>
        </p:spPr>
      </p:pic>
      <p:sp>
        <p:nvSpPr>
          <p:cNvPr id="29717" name="AutoShape 21"/>
          <p:cNvSpPr>
            <a:spLocks noChangeArrowheads="1"/>
          </p:cNvSpPr>
          <p:nvPr/>
        </p:nvSpPr>
        <p:spPr bwMode="auto">
          <a:xfrm>
            <a:off x="2268538" y="4076700"/>
            <a:ext cx="1081087" cy="287338"/>
          </a:xfrm>
          <a:prstGeom prst="curvedUpArrow">
            <a:avLst>
              <a:gd name="adj1" fmla="val 75248"/>
              <a:gd name="adj2" fmla="val 15049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9719" name="AutoShape 23"/>
          <p:cNvSpPr>
            <a:spLocks noChangeArrowheads="1"/>
          </p:cNvSpPr>
          <p:nvPr/>
        </p:nvSpPr>
        <p:spPr bwMode="auto">
          <a:xfrm rot="7948485">
            <a:off x="1763713" y="3213100"/>
            <a:ext cx="1008062" cy="287338"/>
          </a:xfrm>
          <a:prstGeom prst="curvedUpArrow">
            <a:avLst>
              <a:gd name="adj1" fmla="val 70166"/>
              <a:gd name="adj2" fmla="val 1403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9720" name="AutoShape 24"/>
          <p:cNvSpPr>
            <a:spLocks noChangeArrowheads="1"/>
          </p:cNvSpPr>
          <p:nvPr/>
        </p:nvSpPr>
        <p:spPr bwMode="auto">
          <a:xfrm rot="35648181">
            <a:off x="2771776" y="3213100"/>
            <a:ext cx="1008062" cy="287337"/>
          </a:xfrm>
          <a:prstGeom prst="curvedUpArrow">
            <a:avLst>
              <a:gd name="adj1" fmla="val 70166"/>
              <a:gd name="adj2" fmla="val 14033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1187450" y="2420938"/>
            <a:ext cx="3240088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000100" y="214290"/>
            <a:ext cx="63793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Przykłady symetrii</a:t>
            </a:r>
          </a:p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obrotowej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5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  <p:bldP spid="29717" grpId="0" animBg="1"/>
      <p:bldP spid="29719" grpId="0" animBg="1"/>
      <p:bldP spid="29720" grpId="0" animBg="1"/>
      <p:bldP spid="2972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pl-PL" sz="2400" b="1" dirty="0" smtClean="0">
                <a:latin typeface="Trebuchet MS" pitchFamily="34" charset="0"/>
              </a:rPr>
              <a:t>	Symetrie </a:t>
            </a:r>
            <a:r>
              <a:rPr lang="pl-PL" sz="2400" b="1" dirty="0">
                <a:latin typeface="Trebuchet MS" pitchFamily="34" charset="0"/>
              </a:rPr>
              <a:t>środkową możemy znaleźć </a:t>
            </a:r>
            <a:r>
              <a:rPr lang="pl-PL" sz="2400" b="1" dirty="0" smtClean="0">
                <a:latin typeface="Trebuchet MS" pitchFamily="34" charset="0"/>
              </a:rPr>
              <a:t>na </a:t>
            </a:r>
            <a:r>
              <a:rPr lang="pl-PL" sz="2400" b="1" dirty="0">
                <a:latin typeface="Trebuchet MS" pitchFamily="34" charset="0"/>
              </a:rPr>
              <a:t>niektórych kwiatach, na przekroju pomarańczy. </a:t>
            </a:r>
          </a:p>
          <a:p>
            <a:pPr>
              <a:lnSpc>
                <a:spcPct val="90000"/>
              </a:lnSpc>
              <a:buNone/>
            </a:pPr>
            <a:r>
              <a:rPr lang="pl-PL" sz="2400" b="1" dirty="0" smtClean="0">
                <a:latin typeface="Trebuchet MS" pitchFamily="34" charset="0"/>
              </a:rPr>
              <a:t>    Symetria </a:t>
            </a:r>
            <a:r>
              <a:rPr lang="pl-PL" sz="2400" b="1" dirty="0">
                <a:latin typeface="Trebuchet MS" pitchFamily="34" charset="0"/>
              </a:rPr>
              <a:t>ta </a:t>
            </a:r>
            <a:r>
              <a:rPr lang="pl-PL" sz="2400" dirty="0" smtClean="0">
                <a:latin typeface="Trebuchet MS" pitchFamily="34" charset="0"/>
              </a:rPr>
              <a:t>odbija</a:t>
            </a:r>
            <a:r>
              <a:rPr lang="pl-PL" sz="2400" b="1" dirty="0" smtClean="0">
                <a:latin typeface="Trebuchet MS" pitchFamily="34" charset="0"/>
              </a:rPr>
              <a:t> </a:t>
            </a:r>
            <a:r>
              <a:rPr lang="pl-PL" sz="2400" b="1" dirty="0">
                <a:latin typeface="Trebuchet MS" pitchFamily="34" charset="0"/>
              </a:rPr>
              <a:t>każdy punkt </a:t>
            </a:r>
            <a:r>
              <a:rPr lang="pl-PL" sz="2400" b="1" dirty="0" smtClean="0">
                <a:latin typeface="Trebuchet MS" pitchFamily="34" charset="0"/>
              </a:rPr>
              <a:t>względem </a:t>
            </a:r>
            <a:r>
              <a:rPr lang="pl-PL" sz="2400" b="1" dirty="0">
                <a:latin typeface="Trebuchet MS" pitchFamily="34" charset="0"/>
              </a:rPr>
              <a:t>punktu </a:t>
            </a:r>
            <a:r>
              <a:rPr lang="pl-PL" sz="2400" b="1" dirty="0" smtClean="0">
                <a:latin typeface="Trebuchet MS" pitchFamily="34" charset="0"/>
              </a:rPr>
              <a:t>znajdującego się na środku. </a:t>
            </a:r>
            <a:endParaRPr lang="pl-PL" sz="2400" b="1" dirty="0">
              <a:latin typeface="Trebuchet MS" pitchFamily="34" charset="0"/>
            </a:endParaRPr>
          </a:p>
        </p:txBody>
      </p:sp>
      <p:pic>
        <p:nvPicPr>
          <p:cNvPr id="31755" name="Picture 11" descr="Pomarańcz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412875"/>
            <a:ext cx="2303463" cy="2016125"/>
          </a:xfrm>
          <a:ln/>
        </p:spPr>
      </p:pic>
      <p:pic>
        <p:nvPicPr>
          <p:cNvPr id="31757" name="Picture 13" descr="Pełnia Księży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3716338"/>
            <a:ext cx="2160587" cy="2592387"/>
          </a:xfrm>
          <a:ln/>
        </p:spPr>
      </p:pic>
      <p:sp>
        <p:nvSpPr>
          <p:cNvPr id="31761" name="Line 17"/>
          <p:cNvSpPr>
            <a:spLocks noChangeShapeType="1"/>
          </p:cNvSpPr>
          <p:nvPr/>
        </p:nvSpPr>
        <p:spPr bwMode="auto">
          <a:xfrm flipV="1">
            <a:off x="6084888" y="4508500"/>
            <a:ext cx="1008062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6372225" y="4365625"/>
            <a:ext cx="576263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6011863" y="5445125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7019925" y="4437063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6877050" y="55895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66" name="Oval 22"/>
          <p:cNvSpPr>
            <a:spLocks noChangeArrowheads="1"/>
          </p:cNvSpPr>
          <p:nvPr/>
        </p:nvSpPr>
        <p:spPr bwMode="auto">
          <a:xfrm>
            <a:off x="6300788" y="4292600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6300788" y="1557338"/>
            <a:ext cx="863600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7092950" y="306863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6227763" y="1484313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V="1">
            <a:off x="5651500" y="2205038"/>
            <a:ext cx="2016125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7524750" y="2133600"/>
            <a:ext cx="144463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5651500" y="2349500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6300788" y="2133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l-PL" sz="1800" b="1"/>
              <a:t>S</a:t>
            </a:r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6227763" y="4724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l-PL" sz="1800" b="1"/>
              <a:t>S</a:t>
            </a:r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6516688" y="4868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81" name="Oval 37"/>
          <p:cNvSpPr>
            <a:spLocks noChangeArrowheads="1"/>
          </p:cNvSpPr>
          <p:nvPr/>
        </p:nvSpPr>
        <p:spPr bwMode="auto">
          <a:xfrm>
            <a:off x="6588125" y="22050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5508625" y="1412875"/>
            <a:ext cx="2303463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1142976" y="285728"/>
            <a:ext cx="673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Symetria Środkowa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6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  <p:bldP spid="31761" grpId="0" animBg="1"/>
      <p:bldP spid="31762" grpId="0" animBg="1"/>
      <p:bldP spid="31763" grpId="0" animBg="1"/>
      <p:bldP spid="31764" grpId="0" animBg="1"/>
      <p:bldP spid="31765" grpId="0" animBg="1"/>
      <p:bldP spid="31766" grpId="0" animBg="1"/>
      <p:bldP spid="31773" grpId="0" animBg="1"/>
      <p:bldP spid="31769" grpId="0" animBg="1"/>
      <p:bldP spid="31771" grpId="0" animBg="1"/>
      <p:bldP spid="31775" grpId="0" animBg="1"/>
      <p:bldP spid="31768" grpId="0" animBg="1"/>
      <p:bldP spid="31770" grpId="0" animBg="1"/>
      <p:bldP spid="31778" grpId="0"/>
      <p:bldP spid="31779" grpId="0"/>
      <p:bldP spid="31780" grpId="0" animBg="1"/>
      <p:bldP spid="31781" grpId="0" animBg="1"/>
      <p:bldP spid="3178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113</TotalTime>
  <Words>440</Words>
  <Application>Microsoft Office PowerPoint</Application>
  <PresentationFormat>Pokaz na ekranie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Kąty</vt:lpstr>
      <vt:lpstr>MATEMATYKA</vt:lpstr>
      <vt:lpstr>Kubek pitagorasa</vt:lpstr>
      <vt:lpstr>Oś symetrii w życiu codziennym</vt:lpstr>
      <vt:lpstr>Przykłady figur, które posiadają Oś symetrii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sudoku</vt:lpstr>
      <vt:lpstr>Magiczny trójkąt</vt:lpstr>
      <vt:lpstr>iluzje</vt:lpstr>
      <vt:lpstr>Prezentacja programu PowerPoint</vt:lpstr>
      <vt:lpstr>Kostka rubika</vt:lpstr>
      <vt:lpstr>Procenty w życiu </vt:lpstr>
      <vt:lpstr>Skala na planach i mapach</vt:lpstr>
      <vt:lpstr>Zagadki matematyczne</vt:lpstr>
      <vt:lpstr>Prezentacja programu PowerPoint</vt:lpstr>
      <vt:lpstr>Rozwiązania zagadek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MATEMATYKA</dc:title>
  <dc:creator>Stanowisko-2</dc:creator>
  <cp:lastModifiedBy>Edyta</cp:lastModifiedBy>
  <cp:revision>12</cp:revision>
  <dcterms:created xsi:type="dcterms:W3CDTF">2015-03-30T06:05:26Z</dcterms:created>
  <dcterms:modified xsi:type="dcterms:W3CDTF">2015-05-08T05:03:37Z</dcterms:modified>
</cp:coreProperties>
</file>