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9" r:id="rId3"/>
    <p:sldId id="260" r:id="rId4"/>
    <p:sldId id="258" r:id="rId5"/>
    <p:sldId id="257" r:id="rId6"/>
    <p:sldId id="261" r:id="rId7"/>
    <p:sldId id="262" r:id="rId8"/>
    <p:sldId id="263" r:id="rId9"/>
    <p:sldId id="264" r:id="rId10"/>
    <p:sldId id="265" r:id="rId11"/>
    <p:sldId id="266" r:id="rId12"/>
    <p:sldId id="267" r:id="rId13"/>
    <p:sldId id="269" r:id="rId14"/>
    <p:sldId id="271" r:id="rId15"/>
    <p:sldId id="273"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stokąt zaokrąglony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ytu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l-PL" smtClean="0"/>
              <a:t>Kliknij, aby edytować styl</a:t>
            </a:r>
            <a:endParaRPr kumimoji="0" lang="en-US"/>
          </a:p>
        </p:txBody>
      </p:sp>
      <p:sp>
        <p:nvSpPr>
          <p:cNvPr id="20" name="Podtytu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19" name="Symbol zastępczy daty 18"/>
          <p:cNvSpPr>
            <a:spLocks noGrp="1"/>
          </p:cNvSpPr>
          <p:nvPr>
            <p:ph type="dt" sz="half" idx="10"/>
          </p:nvPr>
        </p:nvSpPr>
        <p:spPr/>
        <p:txBody>
          <a:bodyPr/>
          <a:lstStyle>
            <a:extLst/>
          </a:lstStyle>
          <a:p>
            <a:fld id="{96136BE6-23E6-4B46-BEC6-DF036138806D}" type="datetimeFigureOut">
              <a:rPr lang="pl-PL" smtClean="0"/>
              <a:t>2015-05-07</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11" name="Symbol zastępczy numeru slajdu 10"/>
          <p:cNvSpPr>
            <a:spLocks noGrp="1"/>
          </p:cNvSpPr>
          <p:nvPr>
            <p:ph type="sldNum" sz="quarter" idx="12"/>
          </p:nvPr>
        </p:nvSpPr>
        <p:spPr/>
        <p:txBody>
          <a:bodyPr/>
          <a:lstStyle>
            <a:extLst/>
          </a:lstStyle>
          <a:p>
            <a:fld id="{EC00482C-5213-48A6-B1E6-E376F4FF8EE2}"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02920" y="530352"/>
            <a:ext cx="8183880" cy="4187952"/>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6136BE6-23E6-4B46-BEC6-DF036138806D}" type="datetimeFigureOut">
              <a:rPr lang="pl-PL" smtClean="0"/>
              <a:t>2015-05-07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C00482C-5213-48A6-B1E6-E376F4FF8EE2}"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533404"/>
            <a:ext cx="1981200" cy="5257799"/>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33400" y="533402"/>
            <a:ext cx="5943600" cy="525780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6136BE6-23E6-4B46-BEC6-DF036138806D}" type="datetimeFigureOut">
              <a:rPr lang="pl-PL" smtClean="0"/>
              <a:t>2015-05-07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C00482C-5213-48A6-B1E6-E376F4FF8EE2}"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a:xfrm>
            <a:off x="502920" y="530352"/>
            <a:ext cx="8183880" cy="4187952"/>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6136BE6-23E6-4B46-BEC6-DF036138806D}" type="datetimeFigureOut">
              <a:rPr lang="pl-PL" smtClean="0"/>
              <a:t>2015-05-07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C00482C-5213-48A6-B1E6-E376F4FF8EE2}"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Prostokąt zaokrąglony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zaokrąglony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96136BE6-23E6-4B46-BEC6-DF036138806D}" type="datetimeFigureOut">
              <a:rPr lang="pl-PL" smtClean="0"/>
              <a:t>2015-05-07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C00482C-5213-48A6-B1E6-E376F4FF8EE2}"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96136BE6-23E6-4B46-BEC6-DF036138806D}" type="datetimeFigureOut">
              <a:rPr lang="pl-PL" smtClean="0"/>
              <a:t>2015-05-07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C00482C-5213-48A6-B1E6-E376F4FF8EE2}"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nchor="b"/>
          <a:lstStyle>
            <a:lvl1pPr>
              <a:defRPr b="1"/>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96136BE6-23E6-4B46-BEC6-DF036138806D}" type="datetimeFigureOut">
              <a:rPr lang="pl-PL" smtClean="0"/>
              <a:t>2015-05-07</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EC00482C-5213-48A6-B1E6-E376F4FF8EE2}"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96136BE6-23E6-4B46-BEC6-DF036138806D}" type="datetimeFigureOut">
              <a:rPr lang="pl-PL" smtClean="0"/>
              <a:t>2015-05-07</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EC00482C-5213-48A6-B1E6-E376F4FF8EE2}"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96136BE6-23E6-4B46-BEC6-DF036138806D}" type="datetimeFigureOut">
              <a:rPr lang="pl-PL" smtClean="0"/>
              <a:t>2015-05-07</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EC00482C-5213-48A6-B1E6-E376F4FF8EE2}"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96136BE6-23E6-4B46-BEC6-DF036138806D}" type="datetimeFigureOut">
              <a:rPr lang="pl-PL" smtClean="0"/>
              <a:t>2015-05-07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C00482C-5213-48A6-B1E6-E376F4FF8EE2}"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z zaokrąglonym rogi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l-PL" smtClean="0"/>
              <a:t>Kliknij, aby edytować styl</a:t>
            </a:r>
            <a:endParaRPr kumimoji="0" lang="en-US"/>
          </a:p>
        </p:txBody>
      </p:sp>
      <p:sp>
        <p:nvSpPr>
          <p:cNvPr id="4" name="Symbol zastępczy teks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96136BE6-23E6-4B46-BEC6-DF036138806D}" type="datetimeFigureOut">
              <a:rPr lang="pl-PL" smtClean="0"/>
              <a:t>2015-05-07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C00482C-5213-48A6-B1E6-E376F4FF8EE2}" type="slidenum">
              <a:rPr lang="pl-PL" smtClean="0"/>
              <a:t>‹#›</a:t>
            </a:fld>
            <a:endParaRPr lang="pl-PL"/>
          </a:p>
        </p:txBody>
      </p:sp>
      <p:sp>
        <p:nvSpPr>
          <p:cNvPr id="3" name="Symbol zastępczy obraz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l-PL" smtClean="0"/>
              <a:t>Kliknij ikonę, aby dodać obraz</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ostokąt zaokrąglony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ymbol zastępczy tytuł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pl-PL" smtClean="0"/>
              <a:t>Kliknij, aby edytować styl</a:t>
            </a:r>
            <a:endParaRPr kumimoji="0" lang="en-US"/>
          </a:p>
        </p:txBody>
      </p:sp>
      <p:sp>
        <p:nvSpPr>
          <p:cNvPr id="4" name="Symbol zastępczy tekst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5" name="Symbol zastępczy daty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6136BE6-23E6-4B46-BEC6-DF036138806D}" type="datetimeFigureOut">
              <a:rPr lang="pl-PL" smtClean="0"/>
              <a:t>2015-05-07</a:t>
            </a:fld>
            <a:endParaRPr lang="pl-PL"/>
          </a:p>
        </p:txBody>
      </p:sp>
      <p:sp>
        <p:nvSpPr>
          <p:cNvPr id="18" name="Symbol zastępczy stopki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l-PL"/>
          </a:p>
        </p:txBody>
      </p:sp>
      <p:sp>
        <p:nvSpPr>
          <p:cNvPr id="5" name="Symbol zastępczy numeru slajd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C00482C-5213-48A6-B1E6-E376F4FF8EE2}"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09442" y="692697"/>
            <a:ext cx="7117180" cy="1440159"/>
          </a:xfrm>
        </p:spPr>
        <p:txBody>
          <a:bodyPr>
            <a:normAutofit/>
          </a:bodyPr>
          <a:lstStyle/>
          <a:p>
            <a:r>
              <a:rPr lang="pl-PL" sz="8000" dirty="0" smtClean="0"/>
              <a:t>Matematyka</a:t>
            </a:r>
            <a:endParaRPr lang="pl-PL" sz="8000" dirty="0"/>
          </a:p>
        </p:txBody>
      </p:sp>
      <p:sp>
        <p:nvSpPr>
          <p:cNvPr id="3" name="Podtytuł 2"/>
          <p:cNvSpPr>
            <a:spLocks noGrp="1"/>
          </p:cNvSpPr>
          <p:nvPr>
            <p:ph type="subTitle" idx="1"/>
          </p:nvPr>
        </p:nvSpPr>
        <p:spPr>
          <a:xfrm>
            <a:off x="1009442" y="2132856"/>
            <a:ext cx="7117180" cy="720080"/>
          </a:xfrm>
        </p:spPr>
        <p:txBody>
          <a:bodyPr>
            <a:normAutofit/>
          </a:bodyPr>
          <a:lstStyle/>
          <a:p>
            <a:r>
              <a:rPr lang="pl-PL" sz="4000" b="1" i="1" dirty="0" smtClean="0">
                <a:solidFill>
                  <a:schemeClr val="tx1">
                    <a:lumMod val="95000"/>
                    <a:lumOff val="5000"/>
                  </a:schemeClr>
                </a:solidFill>
              </a:rPr>
              <a:t>Ciekawostki</a:t>
            </a:r>
            <a:endParaRPr lang="pl-PL" sz="4000" b="1" i="1" dirty="0">
              <a:solidFill>
                <a:schemeClr val="tx1">
                  <a:lumMod val="95000"/>
                  <a:lumOff val="5000"/>
                </a:schemeClr>
              </a:solidFill>
            </a:endParaRPr>
          </a:p>
        </p:txBody>
      </p:sp>
      <p:pic>
        <p:nvPicPr>
          <p:cNvPr id="1028" name="Picture 4" descr="http://www.zso6.kielce.edu.pl/BS00813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8144" y="2708920"/>
            <a:ext cx="4765856" cy="364683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encrypted-tbn3.gstatic.com/images?q=tbn:ANd9GcSvsMg3lBnGBBxI13QeoMomh1T6O0ZZ5hZPyKqf11uCkpMYuKm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933056"/>
            <a:ext cx="2884030"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66627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32"/>
                                        </p:tgtEl>
                                        <p:attrNameLst>
                                          <p:attrName>style.visibility</p:attrName>
                                        </p:attrNameLst>
                                      </p:cBhvr>
                                      <p:to>
                                        <p:strVal val="visible"/>
                                      </p:to>
                                    </p:set>
                                    <p:animEffect transition="in" filter="fade">
                                      <p:cBhvr>
                                        <p:cTn id="13" dur="1000"/>
                                        <p:tgtEl>
                                          <p:spTgt spid="1032"/>
                                        </p:tgtEl>
                                      </p:cBhvr>
                                    </p:animEffect>
                                    <p:anim calcmode="lin" valueType="num">
                                      <p:cBhvr>
                                        <p:cTn id="14" dur="1000" fill="hold"/>
                                        <p:tgtEl>
                                          <p:spTgt spid="1032"/>
                                        </p:tgtEl>
                                        <p:attrNameLst>
                                          <p:attrName>ppt_x</p:attrName>
                                        </p:attrNameLst>
                                      </p:cBhvr>
                                      <p:tavLst>
                                        <p:tav tm="0">
                                          <p:val>
                                            <p:strVal val="#ppt_x"/>
                                          </p:val>
                                        </p:tav>
                                        <p:tav tm="100000">
                                          <p:val>
                                            <p:strVal val="#ppt_x"/>
                                          </p:val>
                                        </p:tav>
                                      </p:tavLst>
                                    </p:anim>
                                    <p:anim calcmode="lin" valueType="num">
                                      <p:cBhvr>
                                        <p:cTn id="15" dur="1000" fill="hold"/>
                                        <p:tgtEl>
                                          <p:spTgt spid="10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5013176"/>
            <a:ext cx="8183880" cy="1051560"/>
          </a:xfrm>
        </p:spPr>
        <p:txBody>
          <a:bodyPr>
            <a:normAutofit/>
          </a:bodyPr>
          <a:lstStyle/>
          <a:p>
            <a:pPr algn="ctr"/>
            <a:r>
              <a:rPr lang="pl-PL" dirty="0" smtClean="0"/>
              <a:t>Iluzje</a:t>
            </a:r>
            <a:endParaRPr lang="pl-PL" dirty="0"/>
          </a:p>
        </p:txBody>
      </p:sp>
      <p:sp>
        <p:nvSpPr>
          <p:cNvPr id="3" name="Symbol zastępczy zawartości 2"/>
          <p:cNvSpPr>
            <a:spLocks noGrp="1"/>
          </p:cNvSpPr>
          <p:nvPr>
            <p:ph idx="1"/>
          </p:nvPr>
        </p:nvSpPr>
        <p:spPr/>
        <p:txBody>
          <a:bodyPr/>
          <a:lstStyle/>
          <a:p>
            <a:pPr marL="0" indent="0">
              <a:buNone/>
            </a:pPr>
            <a:r>
              <a:rPr lang="pl-PL" b="1" dirty="0"/>
              <a:t>Kobieta w lustrze...</a:t>
            </a:r>
            <a:br>
              <a:rPr lang="pl-PL" b="1" dirty="0"/>
            </a:br>
            <a:r>
              <a:rPr lang="pl-PL" b="1" dirty="0"/>
              <a:t>czy czaszka?</a:t>
            </a:r>
            <a:endParaRPr lang="pl-PL" dirty="0"/>
          </a:p>
        </p:txBody>
      </p:sp>
      <p:pic>
        <p:nvPicPr>
          <p:cNvPr id="9218" name="Picture 2" descr="http://adonai.pl/relaks/zludzenia/graph/i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196752"/>
            <a:ext cx="4100625" cy="4089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377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Iluzje.</a:t>
            </a:r>
            <a:endParaRPr lang="pl-PL" dirty="0"/>
          </a:p>
        </p:txBody>
      </p:sp>
      <p:sp>
        <p:nvSpPr>
          <p:cNvPr id="3" name="Symbol zastępczy zawartości 2"/>
          <p:cNvSpPr>
            <a:spLocks noGrp="1"/>
          </p:cNvSpPr>
          <p:nvPr>
            <p:ph idx="1"/>
          </p:nvPr>
        </p:nvSpPr>
        <p:spPr>
          <a:xfrm>
            <a:off x="502920" y="530352"/>
            <a:ext cx="8183880" cy="3042664"/>
          </a:xfrm>
        </p:spPr>
        <p:txBody>
          <a:bodyPr/>
          <a:lstStyle/>
          <a:p>
            <a:pPr marL="0" indent="0">
              <a:buNone/>
            </a:pPr>
            <a:r>
              <a:rPr lang="pl-PL" b="1" dirty="0"/>
              <a:t>Książka patrzy w Twoją stronę...</a:t>
            </a:r>
            <a:br>
              <a:rPr lang="pl-PL" b="1" dirty="0"/>
            </a:br>
            <a:r>
              <a:rPr lang="pl-PL" b="1" dirty="0"/>
              <a:t>czy w przeciwną? </a:t>
            </a:r>
            <a:endParaRPr lang="pl-PL" dirty="0"/>
          </a:p>
        </p:txBody>
      </p:sp>
      <p:pic>
        <p:nvPicPr>
          <p:cNvPr id="8194" name="Picture 2" descr="http://adonai.pl/relaks/zludzenia/graph/i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340768"/>
            <a:ext cx="3312368" cy="4010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52287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Zagadki.</a:t>
            </a:r>
            <a:endParaRPr lang="pl-PL" dirty="0"/>
          </a:p>
        </p:txBody>
      </p:sp>
      <p:sp>
        <p:nvSpPr>
          <p:cNvPr id="3" name="Symbol zastępczy zawartości 2"/>
          <p:cNvSpPr>
            <a:spLocks noGrp="1"/>
          </p:cNvSpPr>
          <p:nvPr>
            <p:ph idx="1"/>
          </p:nvPr>
        </p:nvSpPr>
        <p:spPr>
          <a:xfrm>
            <a:off x="539552" y="548680"/>
            <a:ext cx="8183880" cy="4187952"/>
          </a:xfrm>
        </p:spPr>
        <p:txBody>
          <a:bodyPr/>
          <a:lstStyle/>
          <a:p>
            <a:pPr marL="0" indent="0">
              <a:buNone/>
            </a:pPr>
            <a:r>
              <a:rPr lang="pl-PL" b="1" dirty="0"/>
              <a:t>Bracia i siostry</a:t>
            </a:r>
          </a:p>
          <a:p>
            <a:pPr marL="0" indent="0">
              <a:buNone/>
            </a:pPr>
            <a:r>
              <a:rPr lang="pl-PL" dirty="0"/>
              <a:t>Chłopiec ma dwa razy więcej braci niż sióstr, a jego siostra - pięć razy więcej braci niż sióstr. Ile synów i córek mają rodzice</a:t>
            </a:r>
            <a:r>
              <a:rPr lang="pl-PL" dirty="0" smtClean="0"/>
              <a:t>?</a:t>
            </a:r>
            <a:endParaRPr lang="pl-PL" dirty="0"/>
          </a:p>
        </p:txBody>
      </p:sp>
      <p:pic>
        <p:nvPicPr>
          <p:cNvPr id="10242" name="Picture 2" descr="http://www.spskokow.szkolnastrona.pl/container/rodzi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2564904"/>
            <a:ext cx="2952328" cy="2263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00776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effectLst/>
              </a:rPr>
              <a:t>19 </a:t>
            </a:r>
            <a:r>
              <a:rPr lang="pl-PL" dirty="0" smtClean="0">
                <a:effectLst/>
              </a:rPr>
              <a:t>owieczek</a:t>
            </a:r>
            <a:endParaRPr lang="pl-PL" dirty="0"/>
          </a:p>
        </p:txBody>
      </p:sp>
      <p:sp>
        <p:nvSpPr>
          <p:cNvPr id="3" name="Symbol zastępczy zawartości 2"/>
          <p:cNvSpPr>
            <a:spLocks noGrp="1"/>
          </p:cNvSpPr>
          <p:nvPr>
            <p:ph idx="1"/>
          </p:nvPr>
        </p:nvSpPr>
        <p:spPr/>
        <p:txBody>
          <a:bodyPr>
            <a:normAutofit fontScale="92500"/>
          </a:bodyPr>
          <a:lstStyle/>
          <a:p>
            <a:pPr marL="0" indent="0">
              <a:buNone/>
            </a:pPr>
            <a:r>
              <a:rPr lang="pl-PL" dirty="0"/>
              <a:t>Pewnego dnia ojciec, rzekł do swoich trzech synów</a:t>
            </a:r>
            <a:r>
              <a:rPr lang="pl-PL" dirty="0" smtClean="0"/>
              <a:t>:</a:t>
            </a:r>
            <a:r>
              <a:rPr lang="pl-PL" dirty="0"/>
              <a:t>"Podaruję wam część swoich owieczek. Mój najstarszy syn dostanie połowę, młodszy czwartą część, a najmłodszy </a:t>
            </a:r>
            <a:r>
              <a:rPr lang="pl-PL" dirty="0" smtClean="0"/>
              <a:t>piątą” </a:t>
            </a:r>
            <a:r>
              <a:rPr lang="pl-PL" dirty="0" smtClean="0"/>
              <a:t>i </a:t>
            </a:r>
            <a:r>
              <a:rPr lang="pl-PL" dirty="0"/>
              <a:t>wyprowadził 19 owieczek. Synowie chcieli się szybko podzielić, ale trafili na problem, ponieważ 19 nie dzieli się ani przez 2, ani przez 4, ani przez 5. Wrócili więc do ojca po pomoc, a ten błyskawicznie rozwiązał ich problem. Jak?</a:t>
            </a:r>
          </a:p>
        </p:txBody>
      </p:sp>
    </p:spTree>
    <p:extLst>
      <p:ext uri="{BB962C8B-B14F-4D97-AF65-F5344CB8AC3E}">
        <p14:creationId xmlns:p14="http://schemas.microsoft.com/office/powerpoint/2010/main" val="34272892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5013176"/>
            <a:ext cx="8183880" cy="1051560"/>
          </a:xfrm>
        </p:spPr>
        <p:txBody>
          <a:bodyPr/>
          <a:lstStyle/>
          <a:p>
            <a:pPr algn="ctr"/>
            <a:r>
              <a:rPr lang="pl-PL" dirty="0" smtClean="0"/>
              <a:t>5 córek</a:t>
            </a:r>
            <a:endParaRPr lang="pl-PL" dirty="0"/>
          </a:p>
        </p:txBody>
      </p:sp>
      <p:sp>
        <p:nvSpPr>
          <p:cNvPr id="3" name="Symbol zastępczy zawartości 2"/>
          <p:cNvSpPr>
            <a:spLocks noGrp="1"/>
          </p:cNvSpPr>
          <p:nvPr>
            <p:ph idx="1"/>
          </p:nvPr>
        </p:nvSpPr>
        <p:spPr/>
        <p:txBody>
          <a:bodyPr/>
          <a:lstStyle/>
          <a:p>
            <a:pPr marL="0" indent="0">
              <a:buNone/>
            </a:pPr>
            <a:r>
              <a:rPr lang="pl-PL" dirty="0"/>
              <a:t>Ojciec </a:t>
            </a:r>
            <a:r>
              <a:rPr lang="pl-PL" dirty="0" smtClean="0"/>
              <a:t>Beaty ma córki o imionach</a:t>
            </a:r>
            <a:r>
              <a:rPr lang="pl-PL" dirty="0"/>
              <a:t>: Ala, Bela, Cela, Dela. Jak nazywa się piąta córka?</a:t>
            </a:r>
          </a:p>
        </p:txBody>
      </p:sp>
      <p:pic>
        <p:nvPicPr>
          <p:cNvPr id="13314" name="Picture 2" descr="https://encrypted-tbn0.gstatic.com/images?q=tbn:ANd9GcSXwnNs5IKvBOkWw6ZpxxPSid1TYbGa-B7P3_UUM4ScWYZfvOw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1484784"/>
            <a:ext cx="2952328" cy="3756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2643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Podziękowania</a:t>
            </a:r>
            <a:endParaRPr lang="pl-PL" dirty="0"/>
          </a:p>
        </p:txBody>
      </p:sp>
      <p:sp>
        <p:nvSpPr>
          <p:cNvPr id="3" name="Symbol zastępczy zawartości 2"/>
          <p:cNvSpPr>
            <a:spLocks noGrp="1"/>
          </p:cNvSpPr>
          <p:nvPr>
            <p:ph idx="1"/>
          </p:nvPr>
        </p:nvSpPr>
        <p:spPr/>
        <p:txBody>
          <a:bodyPr/>
          <a:lstStyle/>
          <a:p>
            <a:pPr marL="0" indent="0">
              <a:buNone/>
            </a:pPr>
            <a:r>
              <a:rPr lang="pl-PL" dirty="0" smtClean="0"/>
              <a:t>Dziękuję za uwagę! Prezentację przygotowała:</a:t>
            </a:r>
          </a:p>
          <a:p>
            <a:pPr marL="0" indent="0">
              <a:buNone/>
            </a:pPr>
            <a:r>
              <a:rPr lang="pl-PL" dirty="0" smtClean="0"/>
              <a:t>Kamila Styczeń</a:t>
            </a:r>
          </a:p>
          <a:p>
            <a:pPr marL="0" indent="0">
              <a:buNone/>
            </a:pPr>
            <a:endParaRPr lang="pl-PL" dirty="0" smtClean="0"/>
          </a:p>
          <a:p>
            <a:pPr marL="0" indent="0">
              <a:buNone/>
            </a:pPr>
            <a:r>
              <a:rPr lang="pl-PL" dirty="0" smtClean="0"/>
              <a:t>Odpowiedzi:</a:t>
            </a:r>
          </a:p>
          <a:p>
            <a:pPr marL="0" indent="0">
              <a:buNone/>
            </a:pPr>
            <a:r>
              <a:rPr lang="pl-PL" dirty="0" smtClean="0"/>
              <a:t>1. 5 chłopców 2 dziewczynki.</a:t>
            </a:r>
          </a:p>
          <a:p>
            <a:pPr marL="0" indent="0">
              <a:buNone/>
            </a:pPr>
            <a:r>
              <a:rPr lang="pl-PL" dirty="0" smtClean="0"/>
              <a:t>2. Przyprowadził jedną owcę.</a:t>
            </a:r>
          </a:p>
          <a:p>
            <a:pPr marL="0" indent="0">
              <a:buNone/>
            </a:pPr>
            <a:r>
              <a:rPr lang="pl-PL" dirty="0" smtClean="0"/>
              <a:t>3. Beata.</a:t>
            </a:r>
          </a:p>
        </p:txBody>
      </p:sp>
      <p:pic>
        <p:nvPicPr>
          <p:cNvPr id="15362" name="Picture 2" descr="https://encrypted-tbn3.gstatic.com/images?q=tbn:ANd9GcTysxrY3q1EpQUWPS_CBR7KWIIqskw6BAuef-h9rjFCpxHanZ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1124745"/>
            <a:ext cx="2922091"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4914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02920" y="5301208"/>
            <a:ext cx="8183880" cy="1224136"/>
          </a:xfrm>
        </p:spPr>
        <p:txBody>
          <a:bodyPr/>
          <a:lstStyle/>
          <a:p>
            <a:pPr algn="ctr"/>
            <a:r>
              <a:rPr lang="pl-PL" dirty="0" smtClean="0"/>
              <a:t>Słynni matematycy</a:t>
            </a:r>
            <a:endParaRPr lang="pl-PL" dirty="0"/>
          </a:p>
        </p:txBody>
      </p:sp>
      <p:sp>
        <p:nvSpPr>
          <p:cNvPr id="2" name="Symbol zastępczy zawartości 1"/>
          <p:cNvSpPr>
            <a:spLocks noGrp="1"/>
          </p:cNvSpPr>
          <p:nvPr>
            <p:ph idx="1"/>
          </p:nvPr>
        </p:nvSpPr>
        <p:spPr>
          <a:xfrm>
            <a:off x="502920" y="530352"/>
            <a:ext cx="8183880" cy="3474712"/>
          </a:xfrm>
        </p:spPr>
        <p:txBody>
          <a:bodyPr>
            <a:normAutofit fontScale="70000" lnSpcReduction="20000"/>
          </a:bodyPr>
          <a:lstStyle/>
          <a:p>
            <a:pPr marL="0" indent="0">
              <a:buNone/>
            </a:pPr>
            <a:r>
              <a:rPr lang="pl-PL" sz="4800" b="1" dirty="0" smtClean="0">
                <a:latin typeface="Bell MT" panose="02020503060305020303" pitchFamily="18" charset="0"/>
                <a:cs typeface="Aharoni" panose="02010803020104030203" pitchFamily="2" charset="-79"/>
              </a:rPr>
              <a:t>Archimedes</a:t>
            </a:r>
            <a:r>
              <a:rPr lang="pl-PL" sz="4800" dirty="0">
                <a:latin typeface="Bell MT" panose="02020503060305020303" pitchFamily="18" charset="0"/>
                <a:cs typeface="Aharoni" panose="02010803020104030203" pitchFamily="2" charset="-79"/>
              </a:rPr>
              <a:t> (ok. 287 - ok. 212 </a:t>
            </a:r>
            <a:r>
              <a:rPr lang="pl-PL" sz="4800" dirty="0" smtClean="0">
                <a:latin typeface="Bell MT" panose="02020503060305020303" pitchFamily="18" charset="0"/>
                <a:cs typeface="Aharoni" panose="02010803020104030203" pitchFamily="2" charset="-79"/>
              </a:rPr>
              <a:t>r. p.n.e</a:t>
            </a:r>
            <a:r>
              <a:rPr lang="pl-PL" sz="4800" dirty="0">
                <a:latin typeface="Bell MT" panose="02020503060305020303" pitchFamily="18" charset="0"/>
                <a:cs typeface="Aharoni" panose="02010803020104030203" pitchFamily="2" charset="-79"/>
              </a:rPr>
              <a:t>.) </a:t>
            </a:r>
          </a:p>
          <a:p>
            <a:pPr marL="0" indent="0">
              <a:buNone/>
            </a:pPr>
            <a:r>
              <a:rPr lang="pl-PL" sz="4800" b="1" dirty="0" smtClean="0">
                <a:latin typeface="Bell MT" panose="02020503060305020303" pitchFamily="18" charset="0"/>
                <a:cs typeface="Aharoni" panose="02010803020104030203" pitchFamily="2" charset="-79"/>
              </a:rPr>
              <a:t>Arystoteles</a:t>
            </a:r>
            <a:r>
              <a:rPr lang="pl-PL" sz="4800" dirty="0" smtClean="0">
                <a:latin typeface="Bell MT" panose="02020503060305020303" pitchFamily="18" charset="0"/>
                <a:cs typeface="Aharoni" panose="02010803020104030203" pitchFamily="2" charset="-79"/>
              </a:rPr>
              <a:t> (384-322 </a:t>
            </a:r>
            <a:r>
              <a:rPr lang="pl-PL" sz="4800" dirty="0">
                <a:latin typeface="Bell MT" panose="02020503060305020303" pitchFamily="18" charset="0"/>
                <a:cs typeface="Aharoni" panose="02010803020104030203" pitchFamily="2" charset="-79"/>
              </a:rPr>
              <a:t>r. p.n.e</a:t>
            </a:r>
            <a:r>
              <a:rPr lang="pl-PL" sz="4800" dirty="0" smtClean="0">
                <a:latin typeface="Bell MT" panose="02020503060305020303" pitchFamily="18" charset="0"/>
                <a:cs typeface="Aharoni" panose="02010803020104030203" pitchFamily="2" charset="-79"/>
              </a:rPr>
              <a:t>.)</a:t>
            </a:r>
          </a:p>
          <a:p>
            <a:pPr marL="0" indent="0">
              <a:buNone/>
            </a:pPr>
            <a:r>
              <a:rPr lang="pl-PL" sz="4800" b="1" dirty="0" smtClean="0">
                <a:latin typeface="Bell MT" panose="02020503060305020303" pitchFamily="18" charset="0"/>
                <a:cs typeface="Aharoni" panose="02010803020104030203" pitchFamily="2" charset="-79"/>
              </a:rPr>
              <a:t>Banach</a:t>
            </a:r>
            <a:r>
              <a:rPr lang="pl-PL" sz="4800" dirty="0">
                <a:latin typeface="Bell MT" panose="02020503060305020303" pitchFamily="18" charset="0"/>
                <a:cs typeface="Aharoni" panose="02010803020104030203" pitchFamily="2" charset="-79"/>
              </a:rPr>
              <a:t> (1892 - 1945</a:t>
            </a:r>
            <a:r>
              <a:rPr lang="pl-PL" sz="4800" dirty="0" smtClean="0">
                <a:latin typeface="Bell MT" panose="02020503060305020303" pitchFamily="18" charset="0"/>
                <a:cs typeface="Aharoni" panose="02010803020104030203" pitchFamily="2" charset="-79"/>
              </a:rPr>
              <a:t>)</a:t>
            </a:r>
          </a:p>
          <a:p>
            <a:pPr marL="0" indent="0">
              <a:buNone/>
            </a:pPr>
            <a:r>
              <a:rPr lang="pl-PL" sz="4800" b="1" dirty="0" smtClean="0">
                <a:latin typeface="Bell MT" panose="02020503060305020303" pitchFamily="18" charset="0"/>
                <a:cs typeface="Aharoni" panose="02010803020104030203" pitchFamily="2" charset="-79"/>
              </a:rPr>
              <a:t>Borsuk</a:t>
            </a:r>
            <a:r>
              <a:rPr lang="pl-PL" sz="4800" dirty="0">
                <a:latin typeface="Bell MT" panose="02020503060305020303" pitchFamily="18" charset="0"/>
                <a:cs typeface="Aharoni" panose="02010803020104030203" pitchFamily="2" charset="-79"/>
              </a:rPr>
              <a:t> (1905 - 1982</a:t>
            </a:r>
            <a:r>
              <a:rPr lang="pl-PL" sz="4800" dirty="0" smtClean="0">
                <a:latin typeface="Bell MT" panose="02020503060305020303" pitchFamily="18" charset="0"/>
                <a:cs typeface="Aharoni" panose="02010803020104030203" pitchFamily="2" charset="-79"/>
              </a:rPr>
              <a:t>)</a:t>
            </a:r>
          </a:p>
          <a:p>
            <a:pPr marL="0" indent="0">
              <a:buNone/>
            </a:pPr>
            <a:r>
              <a:rPr lang="pl-PL" sz="4800" b="1" dirty="0" smtClean="0">
                <a:latin typeface="Bell MT" panose="02020503060305020303" pitchFamily="18" charset="0"/>
                <a:cs typeface="Aharoni" panose="02010803020104030203" pitchFamily="2" charset="-79"/>
              </a:rPr>
              <a:t>Pitagoras </a:t>
            </a:r>
            <a:r>
              <a:rPr lang="pl-PL" sz="4800" dirty="0" smtClean="0">
                <a:latin typeface="Bell MT" panose="02020503060305020303" pitchFamily="18" charset="0"/>
                <a:cs typeface="Aharoni" panose="02010803020104030203" pitchFamily="2" charset="-79"/>
              </a:rPr>
              <a:t>(</a:t>
            </a:r>
            <a:r>
              <a:rPr lang="pl-PL" sz="4800" dirty="0">
                <a:latin typeface="Bell MT" panose="02020503060305020303" pitchFamily="18" charset="0"/>
                <a:cs typeface="Aharoni" panose="02010803020104030203" pitchFamily="2" charset="-79"/>
              </a:rPr>
              <a:t> </a:t>
            </a:r>
            <a:r>
              <a:rPr lang="pl-PL" sz="4800" dirty="0" smtClean="0">
                <a:latin typeface="Bell MT" panose="02020503060305020303" pitchFamily="18" charset="0"/>
                <a:cs typeface="Aharoni" panose="02010803020104030203" pitchFamily="2" charset="-79"/>
              </a:rPr>
              <a:t>ok.572r –ok. 497r.p.n.e)</a:t>
            </a:r>
            <a:r>
              <a:rPr lang="pl-PL" sz="4800" dirty="0" smtClean="0">
                <a:latin typeface="Aharoni" panose="02010803020104030203" pitchFamily="2" charset="-79"/>
                <a:cs typeface="Aharoni" panose="02010803020104030203" pitchFamily="2" charset="-79"/>
              </a:rPr>
              <a:t/>
            </a:r>
            <a:br>
              <a:rPr lang="pl-PL" sz="4800" dirty="0" smtClean="0">
                <a:latin typeface="Aharoni" panose="02010803020104030203" pitchFamily="2" charset="-79"/>
                <a:cs typeface="Aharoni" panose="02010803020104030203" pitchFamily="2" charset="-79"/>
              </a:rPr>
            </a:br>
            <a:r>
              <a:rPr lang="pl-PL" dirty="0"/>
              <a:t/>
            </a:r>
            <a:br>
              <a:rPr lang="pl-PL" dirty="0"/>
            </a:br>
            <a:r>
              <a:rPr lang="pl-PL" dirty="0"/>
              <a:t/>
            </a:r>
            <a:br>
              <a:rPr lang="pl-PL" dirty="0"/>
            </a:br>
            <a:r>
              <a:rPr lang="pl-PL" dirty="0"/>
              <a:t/>
            </a:r>
            <a:br>
              <a:rPr lang="pl-PL" dirty="0"/>
            </a:br>
            <a:endParaRPr lang="pl-PL" dirty="0"/>
          </a:p>
        </p:txBody>
      </p:sp>
      <p:pic>
        <p:nvPicPr>
          <p:cNvPr id="2051" name="Picture 3" descr="Pitagoras – rzeźba w muzeum na Kapitol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93" y="3101623"/>
            <a:ext cx="2016224" cy="276848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https://encrypted-tbn3.gstatic.com/images?q=tbn:ANd9GcRD_R5gAvi8kXncBA5Dc3QtreybDOzMbaBxj4At7o6ITIA_hTKGz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36" y="3128932"/>
            <a:ext cx="2028825" cy="2641339"/>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http://upload.wikimedia.org/wikipedia/commons/thumb/a/a4/Aristoteles_Louvre.jpg/180px-Aristoteles_Louvr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1319" y="3150102"/>
            <a:ext cx="1714500" cy="2655162"/>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http://www.emonety.pl/upload/editor/okrety/banac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5633" y="3101623"/>
            <a:ext cx="2011924" cy="288032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http://www.qlturka.pl/projects/qlturka/resources/cms/galleries/91cd556899a95c335aa911c62541030c.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103" y="3101623"/>
            <a:ext cx="1750629" cy="2767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28738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additive="base">
                                        <p:cTn id="7" dur="500" fill="hold"/>
                                        <p:tgtEl>
                                          <p:spTgt spid="2053"/>
                                        </p:tgtEl>
                                        <p:attrNameLst>
                                          <p:attrName>ppt_x</p:attrName>
                                        </p:attrNameLst>
                                      </p:cBhvr>
                                      <p:tavLst>
                                        <p:tav tm="0">
                                          <p:val>
                                            <p:strVal val="#ppt_x"/>
                                          </p:val>
                                        </p:tav>
                                        <p:tav tm="100000">
                                          <p:val>
                                            <p:strVal val="#ppt_x"/>
                                          </p:val>
                                        </p:tav>
                                      </p:tavLst>
                                    </p:anim>
                                    <p:anim calcmode="lin" valueType="num">
                                      <p:cBhvr additive="base">
                                        <p:cTn id="8"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5"/>
                                        </p:tgtEl>
                                        <p:attrNameLst>
                                          <p:attrName>style.visibility</p:attrName>
                                        </p:attrNameLst>
                                      </p:cBhvr>
                                      <p:to>
                                        <p:strVal val="visible"/>
                                      </p:to>
                                    </p:set>
                                    <p:anim calcmode="lin" valueType="num">
                                      <p:cBhvr additive="base">
                                        <p:cTn id="13" dur="500" fill="hold"/>
                                        <p:tgtEl>
                                          <p:spTgt spid="2055"/>
                                        </p:tgtEl>
                                        <p:attrNameLst>
                                          <p:attrName>ppt_x</p:attrName>
                                        </p:attrNameLst>
                                      </p:cBhvr>
                                      <p:tavLst>
                                        <p:tav tm="0">
                                          <p:val>
                                            <p:strVal val="#ppt_x"/>
                                          </p:val>
                                        </p:tav>
                                        <p:tav tm="100000">
                                          <p:val>
                                            <p:strVal val="#ppt_x"/>
                                          </p:val>
                                        </p:tav>
                                      </p:tavLst>
                                    </p:anim>
                                    <p:anim calcmode="lin" valueType="num">
                                      <p:cBhvr additive="base">
                                        <p:cTn id="14"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7"/>
                                        </p:tgtEl>
                                        <p:attrNameLst>
                                          <p:attrName>style.visibility</p:attrName>
                                        </p:attrNameLst>
                                      </p:cBhvr>
                                      <p:to>
                                        <p:strVal val="visible"/>
                                      </p:to>
                                    </p:set>
                                    <p:anim calcmode="lin" valueType="num">
                                      <p:cBhvr additive="base">
                                        <p:cTn id="19" dur="500" fill="hold"/>
                                        <p:tgtEl>
                                          <p:spTgt spid="2057"/>
                                        </p:tgtEl>
                                        <p:attrNameLst>
                                          <p:attrName>ppt_x</p:attrName>
                                        </p:attrNameLst>
                                      </p:cBhvr>
                                      <p:tavLst>
                                        <p:tav tm="0">
                                          <p:val>
                                            <p:strVal val="#ppt_x"/>
                                          </p:val>
                                        </p:tav>
                                        <p:tav tm="100000">
                                          <p:val>
                                            <p:strVal val="#ppt_x"/>
                                          </p:val>
                                        </p:tav>
                                      </p:tavLst>
                                    </p:anim>
                                    <p:anim calcmode="lin" valueType="num">
                                      <p:cBhvr additive="base">
                                        <p:cTn id="20" dur="500" fill="hold"/>
                                        <p:tgtEl>
                                          <p:spTgt spid="205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9"/>
                                        </p:tgtEl>
                                        <p:attrNameLst>
                                          <p:attrName>style.visibility</p:attrName>
                                        </p:attrNameLst>
                                      </p:cBhvr>
                                      <p:to>
                                        <p:strVal val="visible"/>
                                      </p:to>
                                    </p:set>
                                    <p:anim calcmode="lin" valueType="num">
                                      <p:cBhvr additive="base">
                                        <p:cTn id="25" dur="500" fill="hold"/>
                                        <p:tgtEl>
                                          <p:spTgt spid="2059"/>
                                        </p:tgtEl>
                                        <p:attrNameLst>
                                          <p:attrName>ppt_x</p:attrName>
                                        </p:attrNameLst>
                                      </p:cBhvr>
                                      <p:tavLst>
                                        <p:tav tm="0">
                                          <p:val>
                                            <p:strVal val="#ppt_x"/>
                                          </p:val>
                                        </p:tav>
                                        <p:tav tm="100000">
                                          <p:val>
                                            <p:strVal val="#ppt_x"/>
                                          </p:val>
                                        </p:tav>
                                      </p:tavLst>
                                    </p:anim>
                                    <p:anim calcmode="lin" valueType="num">
                                      <p:cBhvr additive="base">
                                        <p:cTn id="26" dur="500" fill="hold"/>
                                        <p:tgtEl>
                                          <p:spTgt spid="205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51"/>
                                        </p:tgtEl>
                                        <p:attrNameLst>
                                          <p:attrName>style.visibility</p:attrName>
                                        </p:attrNameLst>
                                      </p:cBhvr>
                                      <p:to>
                                        <p:strVal val="visible"/>
                                      </p:to>
                                    </p:set>
                                    <p:anim calcmode="lin" valueType="num">
                                      <p:cBhvr additive="base">
                                        <p:cTn id="31" dur="500" fill="hold"/>
                                        <p:tgtEl>
                                          <p:spTgt spid="2051"/>
                                        </p:tgtEl>
                                        <p:attrNameLst>
                                          <p:attrName>ppt_x</p:attrName>
                                        </p:attrNameLst>
                                      </p:cBhvr>
                                      <p:tavLst>
                                        <p:tav tm="0">
                                          <p:val>
                                            <p:strVal val="#ppt_x"/>
                                          </p:val>
                                        </p:tav>
                                        <p:tav tm="100000">
                                          <p:val>
                                            <p:strVal val="#ppt_x"/>
                                          </p:val>
                                        </p:tav>
                                      </p:tavLst>
                                    </p:anim>
                                    <p:anim calcmode="lin" valueType="num">
                                      <p:cBhvr additive="base">
                                        <p:cTn id="32"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Kalendarz gregoriański</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Kalendarz gregoriański - </a:t>
            </a:r>
            <a:r>
              <a:rPr lang="pl-PL" dirty="0" smtClean="0"/>
              <a:t>reformowany </a:t>
            </a:r>
            <a:r>
              <a:rPr lang="pl-PL" dirty="0"/>
              <a:t>kalendarz juliański autorstwa Luigiego Lilio. W kalendarzu tym błąd jednego dnia powstaje raz na ok. 3333 lata. Różnice pomiędzy kalendarzami juliańskim a gregoriańskim sprowadzają się </a:t>
            </a:r>
            <a:r>
              <a:rPr lang="pl-PL" dirty="0" smtClean="0"/>
              <a:t>do usunięcia </a:t>
            </a:r>
            <a:r>
              <a:rPr lang="pl-PL" dirty="0"/>
              <a:t>10 dni (od 5 do 14 października 1582 r.) w celu skorygowania części powstałego </a:t>
            </a:r>
            <a:r>
              <a:rPr lang="pl-PL" dirty="0" smtClean="0"/>
              <a:t>błędu. </a:t>
            </a:r>
            <a:endParaRPr lang="pl-PL" dirty="0" smtClean="0"/>
          </a:p>
          <a:p>
            <a:endParaRPr lang="pl-PL" dirty="0" smtClean="0"/>
          </a:p>
        </p:txBody>
      </p:sp>
    </p:spTree>
    <p:extLst>
      <p:ext uri="{BB962C8B-B14F-4D97-AF65-F5344CB8AC3E}">
        <p14:creationId xmlns:p14="http://schemas.microsoft.com/office/powerpoint/2010/main" val="61370146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algn="ctr"/>
            <a:r>
              <a:rPr lang="pl-PL" dirty="0" smtClean="0"/>
              <a:t>Kalendarz gregoriański</a:t>
            </a:r>
            <a:endParaRPr lang="pl-PL" dirty="0"/>
          </a:p>
        </p:txBody>
      </p:sp>
      <p:sp>
        <p:nvSpPr>
          <p:cNvPr id="2" name="Symbol zastępczy zawartości 1"/>
          <p:cNvSpPr>
            <a:spLocks noGrp="1"/>
          </p:cNvSpPr>
          <p:nvPr>
            <p:ph idx="1"/>
          </p:nvPr>
        </p:nvSpPr>
        <p:spPr/>
        <p:txBody>
          <a:bodyPr>
            <a:normAutofit fontScale="92500" lnSpcReduction="10000"/>
          </a:bodyPr>
          <a:lstStyle/>
          <a:p>
            <a:pPr marL="0" indent="0">
              <a:buNone/>
            </a:pPr>
            <a:r>
              <a:rPr lang="pl-PL" dirty="0"/>
              <a:t> </a:t>
            </a:r>
            <a:r>
              <a:rPr lang="pl-PL" dirty="0" smtClean="0"/>
              <a:t>Różnicę </a:t>
            </a:r>
            <a:r>
              <a:rPr lang="pl-PL" dirty="0"/>
              <a:t>pomiędzy kalendarzami juliańskim a </a:t>
            </a:r>
            <a:r>
              <a:rPr lang="pl-PL" dirty="0" smtClean="0"/>
              <a:t>gregoriańskim stanowi </a:t>
            </a:r>
            <a:r>
              <a:rPr lang="pl-PL" dirty="0" smtClean="0"/>
              <a:t>zasada, </a:t>
            </a:r>
            <a:r>
              <a:rPr lang="pl-PL" dirty="0"/>
              <a:t>że lata przestępne to te, które są podzielne: a) przez 400 np. 1600, 2000, 2400 b) przez 4, ale nie przez 100 np. 1896, 1904, 1908, 1912, …, 2096, 2104, 2108, … </a:t>
            </a:r>
            <a:endParaRPr lang="pl-PL" dirty="0" smtClean="0"/>
          </a:p>
          <a:p>
            <a:endParaRPr lang="pl-PL" dirty="0" smtClean="0"/>
          </a:p>
          <a:p>
            <a:pPr marL="0" indent="0">
              <a:buNone/>
            </a:pPr>
            <a:r>
              <a:rPr lang="pl-PL" dirty="0"/>
              <a:t>Wniosek: Jeśli rok dzieli się przez 4 i 100 oraz nie dzieli się przez 400 np. 1700, 1800, 1900, 2100, 2200, … to jest rokiem zwykłym, czyli nieprzestępnym</a:t>
            </a:r>
            <a:r>
              <a:rPr lang="pl-PL" dirty="0" smtClean="0"/>
              <a:t>.</a:t>
            </a:r>
            <a:endParaRPr lang="pl-PL" dirty="0"/>
          </a:p>
        </p:txBody>
      </p:sp>
    </p:spTree>
    <p:extLst>
      <p:ext uri="{BB962C8B-B14F-4D97-AF65-F5344CB8AC3E}">
        <p14:creationId xmlns:p14="http://schemas.microsoft.com/office/powerpoint/2010/main" val="15234134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02920" y="5013176"/>
            <a:ext cx="8183880" cy="1021864"/>
          </a:xfrm>
        </p:spPr>
        <p:txBody>
          <a:bodyPr/>
          <a:lstStyle/>
          <a:p>
            <a:pPr algn="ctr"/>
            <a:r>
              <a:rPr lang="pl-PL" dirty="0" smtClean="0"/>
              <a:t>Kalendarz gregoriański</a:t>
            </a:r>
            <a:endParaRPr lang="pl-PL" dirty="0"/>
          </a:p>
        </p:txBody>
      </p:sp>
      <p:sp>
        <p:nvSpPr>
          <p:cNvPr id="2" name="Symbol zastępczy zawartości 1"/>
          <p:cNvSpPr>
            <a:spLocks noGrp="1"/>
          </p:cNvSpPr>
          <p:nvPr>
            <p:ph idx="1"/>
          </p:nvPr>
        </p:nvSpPr>
        <p:spPr>
          <a:xfrm>
            <a:off x="502920" y="530352"/>
            <a:ext cx="8183880" cy="3978768"/>
          </a:xfrm>
        </p:spPr>
        <p:txBody>
          <a:bodyPr/>
          <a:lstStyle/>
          <a:p>
            <a:pPr marL="0" indent="0">
              <a:buNone/>
            </a:pPr>
            <a:r>
              <a:rPr lang="pl-PL" dirty="0" smtClean="0"/>
              <a:t>W </a:t>
            </a:r>
            <a:r>
              <a:rPr lang="pl-PL" dirty="0"/>
              <a:t>celu uniknięcia przeliczania tablic wyznaczających święta Wielkanocy, w 1582 r. skorygowano tylko błąd powstały do dnia </a:t>
            </a:r>
            <a:r>
              <a:rPr lang="pl-PL" dirty="0" smtClean="0"/>
              <a:t>ustanowienia </a:t>
            </a:r>
            <a:r>
              <a:rPr lang="pl-PL" dirty="0"/>
              <a:t>tablic na soborze nicejskim, czyli do 325 r. n.e. </a:t>
            </a:r>
            <a:r>
              <a:rPr lang="pl-PL" dirty="0" smtClean="0"/>
              <a:t>                         </a:t>
            </a:r>
          </a:p>
          <a:p>
            <a:endParaRPr lang="pl-PL" dirty="0"/>
          </a:p>
          <a:p>
            <a:r>
              <a:rPr lang="pl-PL" dirty="0" smtClean="0"/>
              <a:t>                         Luigi Lilio     </a:t>
            </a:r>
          </a:p>
          <a:p>
            <a:endParaRPr lang="pl-PL" dirty="0" smtClean="0"/>
          </a:p>
        </p:txBody>
      </p:sp>
      <p:pic>
        <p:nvPicPr>
          <p:cNvPr id="3074" name="Picture 2" descr="http://www.mkadziela.republika.pl/Foto/Meksyk/coba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992046"/>
            <a:ext cx="2448272" cy="240813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1.adnkronos.com/IGN/Assets/Imgs/L/luigi_lilio_del_pittore_ianni--400x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945" y="3212976"/>
            <a:ext cx="3096344" cy="2322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6626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ppt_x"/>
                                          </p:val>
                                        </p:tav>
                                        <p:tav tm="100000">
                                          <p:val>
                                            <p:strVal val="#ppt_x"/>
                                          </p:val>
                                        </p:tav>
                                      </p:tavLst>
                                    </p:anim>
                                    <p:anim calcmode="lin" valueType="num">
                                      <p:cBhvr additive="base">
                                        <p:cTn id="8"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Ciekawostka matematyczna</a:t>
            </a:r>
            <a:endParaRPr lang="pl-PL" dirty="0"/>
          </a:p>
        </p:txBody>
      </p:sp>
      <p:sp>
        <p:nvSpPr>
          <p:cNvPr id="3" name="Symbol zastępczy zawartości 2"/>
          <p:cNvSpPr>
            <a:spLocks noGrp="1"/>
          </p:cNvSpPr>
          <p:nvPr>
            <p:ph idx="1"/>
          </p:nvPr>
        </p:nvSpPr>
        <p:spPr>
          <a:xfrm>
            <a:off x="502920" y="530352"/>
            <a:ext cx="8183880" cy="3330696"/>
          </a:xfrm>
        </p:spPr>
        <p:txBody>
          <a:bodyPr>
            <a:normAutofit fontScale="92500" lnSpcReduction="20000"/>
          </a:bodyPr>
          <a:lstStyle/>
          <a:p>
            <a:pPr marL="0" indent="0">
              <a:buNone/>
            </a:pPr>
            <a:r>
              <a:rPr lang="pl-PL" b="1" dirty="0"/>
              <a:t>Au­gu­stus urodził się 1 stycz­nia 10 p.n.e. Które uro­dzi­ny ob­cho­dził 1 stycz­nia 10 n.e</a:t>
            </a:r>
            <a:r>
              <a:rPr lang="pl-PL" b="1" dirty="0" smtClean="0"/>
              <a:t>.?</a:t>
            </a:r>
          </a:p>
          <a:p>
            <a:endParaRPr lang="pl-PL" b="1" dirty="0"/>
          </a:p>
          <a:p>
            <a:pPr marL="0" indent="0">
              <a:buNone/>
            </a:pPr>
            <a:r>
              <a:rPr lang="pl-PL" dirty="0"/>
              <a:t>Dzie­więt­na­ste. Nie było roku ze­ro­we­go - po roku 1 p.n.e. na­stą­pił od razu 1 n.e. Dlatego numerów lat różnych er nie można po prostu </a:t>
            </a:r>
            <a:r>
              <a:rPr lang="pl-PL" dirty="0" smtClean="0"/>
              <a:t>odej­mo­wać </a:t>
            </a:r>
            <a:r>
              <a:rPr lang="pl-PL" dirty="0"/>
              <a:t>tak, jak gdyby były to liczby cał­ko­wi­te.</a:t>
            </a:r>
          </a:p>
        </p:txBody>
      </p:sp>
      <p:pic>
        <p:nvPicPr>
          <p:cNvPr id="5122" name="Picture 2" descr="Augustus urodził się 1 stycznia 10 p.n.e. Które urodziny obchodził 1 stycznia 10 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3429000"/>
            <a:ext cx="2095500"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6270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013176"/>
            <a:ext cx="8183880" cy="1051560"/>
          </a:xfrm>
        </p:spPr>
        <p:txBody>
          <a:bodyPr/>
          <a:lstStyle/>
          <a:p>
            <a:r>
              <a:rPr lang="pl-PL" dirty="0" smtClean="0"/>
              <a:t>Złudzenia optyczne.</a:t>
            </a:r>
            <a:endParaRPr lang="pl-PL" dirty="0"/>
          </a:p>
        </p:txBody>
      </p:sp>
      <p:sp>
        <p:nvSpPr>
          <p:cNvPr id="3" name="Symbol zastępczy zawartości 2"/>
          <p:cNvSpPr>
            <a:spLocks noGrp="1"/>
          </p:cNvSpPr>
          <p:nvPr>
            <p:ph idx="1"/>
          </p:nvPr>
        </p:nvSpPr>
        <p:spPr>
          <a:xfrm>
            <a:off x="502920" y="530352"/>
            <a:ext cx="8183880" cy="3402704"/>
          </a:xfrm>
        </p:spPr>
        <p:txBody>
          <a:bodyPr>
            <a:normAutofit lnSpcReduction="10000"/>
          </a:bodyPr>
          <a:lstStyle/>
          <a:p>
            <a:pPr marL="0" indent="0">
              <a:buNone/>
            </a:pPr>
            <a:r>
              <a:rPr lang="pl-PL" b="1" dirty="0"/>
              <a:t>Który z kształ­tów A,B jest więk­szy</a:t>
            </a:r>
            <a:r>
              <a:rPr lang="pl-PL" b="1" dirty="0" smtClean="0"/>
              <a:t>?</a:t>
            </a:r>
          </a:p>
          <a:p>
            <a:endParaRPr lang="pl-PL" b="1" dirty="0"/>
          </a:p>
          <a:p>
            <a:pPr marL="0" indent="0">
              <a:buNone/>
            </a:pPr>
            <a:r>
              <a:rPr lang="pl-PL" dirty="0"/>
              <a:t>Żaden z nich. To iluzja Ja­stro­wa. Oba kształ­ty są iden­tycz­ne, ale kształt B po­ło­żo­ny jest nieco bar­dziej na prawo. Jest to za­uwa­ża­ne po prawej stronie ilu­stra­cji, ale nie­do­strze­ga­ne po lewej. Przez to kształt B wydaje się więk­szy.</a:t>
            </a:r>
          </a:p>
        </p:txBody>
      </p:sp>
      <p:pic>
        <p:nvPicPr>
          <p:cNvPr id="4098" name="Picture 2" descr="Który z kształtów A,B jest większ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3429000"/>
            <a:ext cx="2592288"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3570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Złudzenia optyczne</a:t>
            </a:r>
            <a:endParaRPr lang="pl-PL" dirty="0"/>
          </a:p>
        </p:txBody>
      </p:sp>
      <p:sp>
        <p:nvSpPr>
          <p:cNvPr id="3" name="Symbol zastępczy zawartości 2"/>
          <p:cNvSpPr>
            <a:spLocks noGrp="1"/>
          </p:cNvSpPr>
          <p:nvPr>
            <p:ph idx="1"/>
          </p:nvPr>
        </p:nvSpPr>
        <p:spPr>
          <a:xfrm>
            <a:off x="502920" y="530352"/>
            <a:ext cx="8183880" cy="2970656"/>
          </a:xfrm>
        </p:spPr>
        <p:txBody>
          <a:bodyPr>
            <a:normAutofit fontScale="85000" lnSpcReduction="10000"/>
          </a:bodyPr>
          <a:lstStyle/>
          <a:p>
            <a:pPr marL="0" indent="0">
              <a:buNone/>
            </a:pPr>
            <a:r>
              <a:rPr lang="pl-PL" b="1" dirty="0"/>
              <a:t>Które z po­ma­rań­czo­wych kółek jest więk­sze?</a:t>
            </a:r>
          </a:p>
          <a:p>
            <a:pPr marL="0" indent="0">
              <a:buNone/>
            </a:pPr>
            <a:r>
              <a:rPr lang="pl-PL" dirty="0"/>
              <a:t>Oba mają ten sam roz­miar. To znana iluzja </a:t>
            </a:r>
            <a:r>
              <a:rPr lang="pl-PL" dirty="0" err="1"/>
              <a:t>Eb­bin­ghau­sa</a:t>
            </a:r>
            <a:r>
              <a:rPr lang="pl-PL" dirty="0"/>
              <a:t>. Choć po­wszech­nie uważano ją za iluzję zwią­za­ną z różnicą wiel­ko­ści, naj­now­sze badania wska­zu­ją, że de­cy­du­ją­cym czyn­ni­kiem jest nie roz­mia­r, ale od­le­głość ota­cza­ją­cych kół. Podobny me­cha­nizm po­wo­du­je, że Księżyc wydaje się więk­szy, gdy jest bliżej ho­ry­zon­tu.</a:t>
            </a:r>
          </a:p>
        </p:txBody>
      </p:sp>
      <p:pic>
        <p:nvPicPr>
          <p:cNvPr id="6146" name="Picture 2" descr="Które z pomarańczowych kółek jest większ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284984"/>
            <a:ext cx="2916316" cy="2916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891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smtClean="0"/>
              <a:t>Iluzje</a:t>
            </a:r>
            <a:endParaRPr lang="pl-PL" dirty="0"/>
          </a:p>
        </p:txBody>
      </p:sp>
      <p:sp>
        <p:nvSpPr>
          <p:cNvPr id="3" name="Symbol zastępczy zawartości 2"/>
          <p:cNvSpPr>
            <a:spLocks noGrp="1"/>
          </p:cNvSpPr>
          <p:nvPr>
            <p:ph idx="1"/>
          </p:nvPr>
        </p:nvSpPr>
        <p:spPr/>
        <p:txBody>
          <a:bodyPr/>
          <a:lstStyle/>
          <a:p>
            <a:pPr marL="0" indent="0">
              <a:buNone/>
            </a:pPr>
            <a:r>
              <a:rPr lang="pl-PL" b="1" dirty="0"/>
              <a:t>Mężczyzna z rogiem...</a:t>
            </a:r>
            <a:br>
              <a:rPr lang="pl-PL" b="1" dirty="0"/>
            </a:br>
            <a:r>
              <a:rPr lang="pl-PL" b="1" dirty="0"/>
              <a:t>czy sylwetka kobiety?</a:t>
            </a:r>
            <a:br>
              <a:rPr lang="pl-PL" b="1" dirty="0"/>
            </a:br>
            <a:endParaRPr lang="pl-PL" dirty="0"/>
          </a:p>
        </p:txBody>
      </p:sp>
      <p:pic>
        <p:nvPicPr>
          <p:cNvPr id="7170" name="Picture 2" descr="http://adonai.pl/relaks/zludzenia/graph/i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556790"/>
            <a:ext cx="3384376" cy="3912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7375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81</TotalTime>
  <Words>547</Words>
  <Application>Microsoft Office PowerPoint</Application>
  <PresentationFormat>Pokaz na ekranie (4:3)</PresentationFormat>
  <Paragraphs>50</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Aspekt</vt:lpstr>
      <vt:lpstr>Matematyka</vt:lpstr>
      <vt:lpstr>Słynni matematycy</vt:lpstr>
      <vt:lpstr>Kalendarz gregoriański</vt:lpstr>
      <vt:lpstr>Kalendarz gregoriański</vt:lpstr>
      <vt:lpstr>Kalendarz gregoriański</vt:lpstr>
      <vt:lpstr>Ciekawostka matematyczna</vt:lpstr>
      <vt:lpstr>Złudzenia optyczne.</vt:lpstr>
      <vt:lpstr>Złudzenia optyczne</vt:lpstr>
      <vt:lpstr>Iluzje</vt:lpstr>
      <vt:lpstr>Iluzje</vt:lpstr>
      <vt:lpstr>Iluzje.</vt:lpstr>
      <vt:lpstr>Zagadki.</vt:lpstr>
      <vt:lpstr>19 owieczek</vt:lpstr>
      <vt:lpstr>5 córek</vt:lpstr>
      <vt:lpstr>Podziękowania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Matematyka</dc:title>
  <dc:creator>Stanowisko-1</dc:creator>
  <cp:lastModifiedBy>Edyta</cp:lastModifiedBy>
  <cp:revision>10</cp:revision>
  <dcterms:created xsi:type="dcterms:W3CDTF">2015-03-30T06:15:24Z</dcterms:created>
  <dcterms:modified xsi:type="dcterms:W3CDTF">2015-05-07T10:03:15Z</dcterms:modified>
</cp:coreProperties>
</file>